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3"/>
  </p:notesMasterIdLst>
  <p:handoutMasterIdLst>
    <p:handoutMasterId r:id="rId76"/>
  </p:handoutMasterIdLst>
  <p:sldIdLst>
    <p:sldId id="349" r:id="rId3"/>
    <p:sldId id="293" r:id="rId4"/>
    <p:sldId id="346" r:id="rId5"/>
    <p:sldId id="279" r:id="rId6"/>
    <p:sldId id="394" r:id="rId7"/>
    <p:sldId id="350" r:id="rId8"/>
    <p:sldId id="285" r:id="rId9"/>
    <p:sldId id="395" r:id="rId10"/>
    <p:sldId id="396" r:id="rId11"/>
    <p:sldId id="401" r:id="rId12"/>
    <p:sldId id="398" r:id="rId13"/>
    <p:sldId id="399" r:id="rId14"/>
    <p:sldId id="400" r:id="rId15"/>
    <p:sldId id="402" r:id="rId16"/>
    <p:sldId id="403" r:id="rId17"/>
    <p:sldId id="404" r:id="rId18"/>
    <p:sldId id="405" r:id="rId19"/>
    <p:sldId id="406" r:id="rId20"/>
    <p:sldId id="407" r:id="rId21"/>
    <p:sldId id="408" r:id="rId22"/>
    <p:sldId id="409" r:id="rId23"/>
    <p:sldId id="410" r:id="rId24"/>
    <p:sldId id="351" r:id="rId25"/>
    <p:sldId id="359" r:id="rId26"/>
    <p:sldId id="411" r:id="rId27"/>
    <p:sldId id="412" r:id="rId28"/>
    <p:sldId id="413" r:id="rId29"/>
    <p:sldId id="354" r:id="rId30"/>
    <p:sldId id="414" r:id="rId31"/>
    <p:sldId id="415" r:id="rId32"/>
    <p:sldId id="416" r:id="rId33"/>
    <p:sldId id="352" r:id="rId34"/>
    <p:sldId id="355" r:id="rId35"/>
    <p:sldId id="417" r:id="rId36"/>
    <p:sldId id="418" r:id="rId37"/>
    <p:sldId id="419" r:id="rId38"/>
    <p:sldId id="420" r:id="rId39"/>
    <p:sldId id="421" r:id="rId40"/>
    <p:sldId id="422" r:id="rId41"/>
    <p:sldId id="423" r:id="rId42"/>
    <p:sldId id="424" r:id="rId43"/>
    <p:sldId id="425" r:id="rId44"/>
    <p:sldId id="426" r:id="rId45"/>
    <p:sldId id="427" r:id="rId46"/>
    <p:sldId id="393" r:id="rId47"/>
    <p:sldId id="356" r:id="rId48"/>
    <p:sldId id="428" r:id="rId49"/>
    <p:sldId id="429" r:id="rId50"/>
    <p:sldId id="430" r:id="rId51"/>
    <p:sldId id="431" r:id="rId52"/>
    <p:sldId id="432" r:id="rId53"/>
    <p:sldId id="357" r:id="rId54"/>
    <p:sldId id="433" r:id="rId55"/>
    <p:sldId id="434" r:id="rId56"/>
    <p:sldId id="435" r:id="rId57"/>
    <p:sldId id="436" r:id="rId58"/>
    <p:sldId id="437" r:id="rId59"/>
    <p:sldId id="438" r:id="rId60"/>
    <p:sldId id="439" r:id="rId61"/>
    <p:sldId id="440" r:id="rId62"/>
    <p:sldId id="441" r:id="rId64"/>
    <p:sldId id="442" r:id="rId65"/>
    <p:sldId id="443" r:id="rId66"/>
    <p:sldId id="444" r:id="rId67"/>
    <p:sldId id="445" r:id="rId68"/>
    <p:sldId id="446" r:id="rId69"/>
    <p:sldId id="447" r:id="rId70"/>
    <p:sldId id="448" r:id="rId71"/>
    <p:sldId id="449" r:id="rId72"/>
    <p:sldId id="450" r:id="rId73"/>
    <p:sldId id="451" r:id="rId74"/>
    <p:sldId id="353" r:id="rId75"/>
  </p:sldIdLst>
  <p:sldSz cx="12192000" cy="6858000"/>
  <p:notesSz cx="6858000" cy="9144000"/>
  <p:custDataLst>
    <p:tags r:id="rId80"/>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EED"/>
    <a:srgbClr val="269FD3"/>
    <a:srgbClr val="66B6F0"/>
    <a:srgbClr val="22B1EF"/>
    <a:srgbClr val="2696D3"/>
    <a:srgbClr val="0C86B6"/>
    <a:srgbClr val="FFCCCC"/>
    <a:srgbClr val="FF9900"/>
    <a:srgbClr val="6666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showGuides="1">
      <p:cViewPr varScale="1">
        <p:scale>
          <a:sx n="84" d="100"/>
          <a:sy n="84" d="100"/>
        </p:scale>
        <p:origin x="663" y="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gs" Target="tags/tag1.xml"/><Relationship Id="rId8" Type="http://schemas.openxmlformats.org/officeDocument/2006/relationships/slide" Target="slides/slide6.xml"/><Relationship Id="rId79" Type="http://schemas.openxmlformats.org/officeDocument/2006/relationships/tableStyles" Target="tableStyles.xml"/><Relationship Id="rId78" Type="http://schemas.openxmlformats.org/officeDocument/2006/relationships/viewProps" Target="viewProps.xml"/><Relationship Id="rId77" Type="http://schemas.openxmlformats.org/officeDocument/2006/relationships/presProps" Target="presProps.xml"/><Relationship Id="rId76" Type="http://schemas.openxmlformats.org/officeDocument/2006/relationships/handoutMaster" Target="handoutMasters/handoutMaster1.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notesMaster" Target="notesMasters/notesMaster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25.emf"/><Relationship Id="rId3" Type="http://schemas.openxmlformats.org/officeDocument/2006/relationships/image" Target="../media/image24.wmf"/><Relationship Id="rId2" Type="http://schemas.openxmlformats.org/officeDocument/2006/relationships/image" Target="../media/image23.e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275871" y="165796"/>
            <a:ext cx="146704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773457" y="165796"/>
            <a:ext cx="172576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529765"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75537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960158"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6" name="矩形 15"/>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7"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7"/>
          <p:cNvSpPr txBox="1"/>
          <p:nvPr userDrawn="1"/>
        </p:nvSpPr>
        <p:spPr>
          <a:xfrm>
            <a:off x="1275871"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2" name="TextBox 18"/>
          <p:cNvSpPr txBox="1"/>
          <p:nvPr userDrawn="1"/>
        </p:nvSpPr>
        <p:spPr>
          <a:xfrm>
            <a:off x="2773457" y="165796"/>
            <a:ext cx="172576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4529765"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8"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9"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521843"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6" name="矩形 15"/>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7"/>
          <p:cNvSpPr txBox="1"/>
          <p:nvPr userDrawn="1"/>
        </p:nvSpPr>
        <p:spPr>
          <a:xfrm>
            <a:off x="1275871"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8"/>
          <p:cNvSpPr txBox="1"/>
          <p:nvPr userDrawn="1"/>
        </p:nvSpPr>
        <p:spPr>
          <a:xfrm>
            <a:off x="2773457" y="165796"/>
            <a:ext cx="1725763"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4529765"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8"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9"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等腰三角形 15"/>
          <p:cNvSpPr/>
          <p:nvPr userDrawn="1"/>
        </p:nvSpPr>
        <p:spPr bwMode="auto">
          <a:xfrm flipV="1">
            <a:off x="4962697"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7" name="矩形 16"/>
          <p:cNvSpPr/>
          <p:nvPr userDrawn="1"/>
        </p:nvSpPr>
        <p:spPr bwMode="auto">
          <a:xfrm>
            <a:off x="72897" y="625060"/>
            <a:ext cx="7825778"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1" name="TextBox 15"/>
          <p:cNvSpPr txBox="1"/>
          <p:nvPr userDrawn="1"/>
        </p:nvSpPr>
        <p:spPr>
          <a:xfrm>
            <a:off x="515974" y="165796"/>
            <a:ext cx="729352"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7"/>
          <p:cNvSpPr txBox="1"/>
          <p:nvPr userDrawn="1"/>
        </p:nvSpPr>
        <p:spPr>
          <a:xfrm>
            <a:off x="1275871"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8"/>
          <p:cNvSpPr txBox="1"/>
          <p:nvPr userDrawn="1"/>
        </p:nvSpPr>
        <p:spPr>
          <a:xfrm>
            <a:off x="2773457" y="165796"/>
            <a:ext cx="1725763"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4" name="TextBox 19"/>
          <p:cNvSpPr txBox="1"/>
          <p:nvPr userDrawn="1"/>
        </p:nvSpPr>
        <p:spPr>
          <a:xfrm>
            <a:off x="4529765" y="165796"/>
            <a:ext cx="873397"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err="1" smtClean="0">
                <a:solidFill>
                  <a:schemeClr val="accent3"/>
                </a:solidFill>
                <a:latin typeface="楷体" panose="02010609060101010101" pitchFamily="49" charset="-122"/>
                <a:ea typeface="楷体" panose="02010609060101010101" pitchFamily="49" charset="-122"/>
                <a:cs typeface="+mn-cs"/>
              </a:rPr>
              <a:t>McGLM</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8" name="TextBox 19"/>
          <p:cNvSpPr txBox="1"/>
          <p:nvPr userDrawn="1"/>
        </p:nvSpPr>
        <p:spPr>
          <a:xfrm>
            <a:off x="5433707" y="165796"/>
            <a:ext cx="172902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9" name="TextBox 19"/>
          <p:cNvSpPr txBox="1"/>
          <p:nvPr userDrawn="1"/>
        </p:nvSpPr>
        <p:spPr>
          <a:xfrm>
            <a:off x="7193281" y="165796"/>
            <a:ext cx="70539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6" name="等腰三角形 15"/>
          <p:cNvSpPr/>
          <p:nvPr userDrawn="1"/>
        </p:nvSpPr>
        <p:spPr bwMode="auto">
          <a:xfrm flipV="1">
            <a:off x="6332109" y="705933"/>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矩形 12"/>
          <p:cNvSpPr/>
          <p:nvPr userDrawn="1"/>
        </p:nvSpPr>
        <p:spPr bwMode="auto">
          <a:xfrm>
            <a:off x="72898" y="625060"/>
            <a:ext cx="7120382"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4" name="TextBox 15"/>
          <p:cNvSpPr txBox="1"/>
          <p:nvPr userDrawn="1"/>
        </p:nvSpPr>
        <p:spPr>
          <a:xfrm>
            <a:off x="515974" y="165796"/>
            <a:ext cx="729352"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5" name="TextBox 17"/>
          <p:cNvSpPr txBox="1"/>
          <p:nvPr userDrawn="1"/>
        </p:nvSpPr>
        <p:spPr>
          <a:xfrm>
            <a:off x="1305279" y="165796"/>
            <a:ext cx="146704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单响应变量</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5" name="TextBox 18"/>
          <p:cNvSpPr txBox="1"/>
          <p:nvPr userDrawn="1"/>
        </p:nvSpPr>
        <p:spPr>
          <a:xfrm>
            <a:off x="2832273" y="165796"/>
            <a:ext cx="1725763"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广义线性模型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6" name="TextBox 19"/>
          <p:cNvSpPr txBox="1"/>
          <p:nvPr userDrawn="1"/>
        </p:nvSpPr>
        <p:spPr>
          <a:xfrm>
            <a:off x="4617989" y="165796"/>
            <a:ext cx="873397" cy="400110"/>
          </a:xfrm>
          <a:prstGeom prst="rect">
            <a:avLst/>
          </a:prstGeom>
          <a:noFill/>
        </p:spPr>
        <p:txBody>
          <a:bodyPr wrap="square" rtlCol="0">
            <a:spAutoFit/>
          </a:bodyPr>
          <a:lstStyle/>
          <a:p>
            <a:r>
              <a:rPr lang="en-US" altLang="zh-CN" sz="2000" b="1" kern="1200" dirty="0" err="1" smtClean="0">
                <a:solidFill>
                  <a:schemeClr val="tx1">
                    <a:lumMod val="50000"/>
                    <a:lumOff val="50000"/>
                  </a:schemeClr>
                </a:solidFill>
                <a:latin typeface="楷体" panose="02010609060101010101" pitchFamily="49" charset="-122"/>
                <a:ea typeface="楷体" panose="02010609060101010101" pitchFamily="49" charset="-122"/>
                <a:cs typeface="+mn-cs"/>
              </a:rPr>
              <a:t>McGLM</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7" name="TextBox 19"/>
          <p:cNvSpPr txBox="1"/>
          <p:nvPr userDrawn="1"/>
        </p:nvSpPr>
        <p:spPr>
          <a:xfrm>
            <a:off x="5551339" y="165796"/>
            <a:ext cx="1729027"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回归分析实践</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1.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2.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4.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5.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9" Type="http://schemas.openxmlformats.org/officeDocument/2006/relationships/image" Target="../media/image24.wmf"/><Relationship Id="rId8" Type="http://schemas.openxmlformats.org/officeDocument/2006/relationships/oleObject" Target="../embeddings/oleObject5.bin"/><Relationship Id="rId7" Type="http://schemas.openxmlformats.org/officeDocument/2006/relationships/oleObject" Target="../embeddings/oleObject4.bin"/><Relationship Id="rId6" Type="http://schemas.openxmlformats.org/officeDocument/2006/relationships/oleObject" Target="../embeddings/oleObject3.bin"/><Relationship Id="rId5" Type="http://schemas.openxmlformats.org/officeDocument/2006/relationships/image" Target="../media/image23.emf"/><Relationship Id="rId4" Type="http://schemas.openxmlformats.org/officeDocument/2006/relationships/oleObject" Target="../embeddings/oleObject2.bin"/><Relationship Id="rId3" Type="http://schemas.openxmlformats.org/officeDocument/2006/relationships/image" Target="../media/image22.wmf"/><Relationship Id="rId2" Type="http://schemas.openxmlformats.org/officeDocument/2006/relationships/oleObject" Target="../embeddings/oleObject1.bin"/><Relationship Id="rId15" Type="http://schemas.openxmlformats.org/officeDocument/2006/relationships/vmlDrawing" Target="../drawings/vmlDrawing1.vml"/><Relationship Id="rId14" Type="http://schemas.openxmlformats.org/officeDocument/2006/relationships/slideLayout" Target="../slideLayouts/slideLayout2.xml"/><Relationship Id="rId13" Type="http://schemas.openxmlformats.org/officeDocument/2006/relationships/themeOverride" Target="../theme/themeOverride16.xml"/><Relationship Id="rId12" Type="http://schemas.openxmlformats.org/officeDocument/2006/relationships/image" Target="../media/image26.png"/><Relationship Id="rId11" Type="http://schemas.openxmlformats.org/officeDocument/2006/relationships/image" Target="../media/image25.emf"/><Relationship Id="rId10" Type="http://schemas.openxmlformats.org/officeDocument/2006/relationships/oleObject" Target="../embeddings/oleObject6.bin"/><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7.xml"/><Relationship Id="rId2" Type="http://schemas.openxmlformats.org/officeDocument/2006/relationships/image" Target="../media/image28.png"/><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8.xml"/><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9.xml"/><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0.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1.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2.xml"/><Relationship Id="rId2" Type="http://schemas.openxmlformats.org/officeDocument/2006/relationships/image" Target="../media/image35.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5.xml"/><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26.xml"/><Relationship Id="rId2" Type="http://schemas.openxmlformats.org/officeDocument/2006/relationships/image" Target="../media/image38.png"/><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7.xml"/><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8.xml"/><Relationship Id="rId1"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9.xml"/><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30.xml"/><Relationship Id="rId1" Type="http://schemas.openxmlformats.org/officeDocument/2006/relationships/image" Target="../media/image42.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1.xml"/><Relationship Id="rId2" Type="http://schemas.openxmlformats.org/officeDocument/2006/relationships/image" Target="../media/image44.png"/><Relationship Id="rId1"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5.xml"/><Relationship Id="rId1"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6.xml"/><Relationship Id="rId1" Type="http://schemas.openxmlformats.org/officeDocument/2006/relationships/image" Target="../media/image46.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37.xml"/><Relationship Id="rId2" Type="http://schemas.openxmlformats.org/officeDocument/2006/relationships/image" Target="../media/image48.png"/><Relationship Id="rId1"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39.xml"/><Relationship Id="rId1"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40.xml"/><Relationship Id="rId1" Type="http://schemas.openxmlformats.org/officeDocument/2006/relationships/image" Target="../media/image49.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42.xml"/><Relationship Id="rId1"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43.xml"/><Relationship Id="rId1" Type="http://schemas.openxmlformats.org/officeDocument/2006/relationships/image" Target="../media/image51.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hemeOverride" Target="../theme/themeOverride44.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6.xml"/><Relationship Id="rId1" Type="http://schemas.openxmlformats.org/officeDocument/2006/relationships/image" Target="../media/image55.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47.xml"/><Relationship Id="rId2" Type="http://schemas.openxmlformats.org/officeDocument/2006/relationships/image" Target="../media/image57.png"/><Relationship Id="rId1"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8.xml"/><Relationship Id="rId1"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49.xml"/><Relationship Id="rId1"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50.xml"/><Relationship Id="rId1"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51.xml"/><Relationship Id="rId1" Type="http://schemas.openxmlformats.org/officeDocument/2006/relationships/image" Target="../media/image61.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2.xml"/><Relationship Id="rId2" Type="http://schemas.openxmlformats.org/officeDocument/2006/relationships/image" Target="../media/image63.png"/><Relationship Id="rId1"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54.xml"/><Relationship Id="rId1"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55.xml"/><Relationship Id="rId1"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56.xml"/><Relationship Id="rId1" Type="http://schemas.openxmlformats.org/officeDocument/2006/relationships/image" Target="../media/image66.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7.xml"/><Relationship Id="rId2" Type="http://schemas.openxmlformats.org/officeDocument/2006/relationships/image" Target="../media/image68.png"/><Relationship Id="rId1" Type="http://schemas.openxmlformats.org/officeDocument/2006/relationships/image" Target="../media/image67.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8.xml"/><Relationship Id="rId2" Type="http://schemas.openxmlformats.org/officeDocument/2006/relationships/image" Target="../media/image69.png"/><Relationship Id="rId1" Type="http://schemas.openxmlformats.org/officeDocument/2006/relationships/hyperlink" Target="https://scikit-learn.org/stable/datasets/index.html" TargetMode="Externa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59.xml"/><Relationship Id="rId1"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themeOverride" Target="../theme/themeOverride60.xml"/><Relationship Id="rId1" Type="http://schemas.openxmlformats.org/officeDocument/2006/relationships/image" Target="../media/image71.png"/></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themeOverride" Target="../theme/themeOverride61.xml"/><Relationship Id="rId1" Type="http://schemas.openxmlformats.org/officeDocument/2006/relationships/image" Target="../media/image72.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6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63.xml"/><Relationship Id="rId1" Type="http://schemas.openxmlformats.org/officeDocument/2006/relationships/image" Target="../media/image7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64.xml"/><Relationship Id="rId1" Type="http://schemas.openxmlformats.org/officeDocument/2006/relationships/image" Target="../media/image74.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65.xml"/><Relationship Id="rId1" Type="http://schemas.openxmlformats.org/officeDocument/2006/relationships/image" Target="../media/image75.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6.xml"/><Relationship Id="rId2" Type="http://schemas.openxmlformats.org/officeDocument/2006/relationships/image" Target="../media/image77.png"/><Relationship Id="rId1" Type="http://schemas.openxmlformats.org/officeDocument/2006/relationships/image" Target="../media/image76.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67.xml"/><Relationship Id="rId1" Type="http://schemas.openxmlformats.org/officeDocument/2006/relationships/image" Target="../media/image78.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68.xml"/><Relationship Id="rId1" Type="http://schemas.openxmlformats.org/officeDocument/2006/relationships/image" Target="../media/image79.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69.xml"/><Relationship Id="rId1"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70.xml"/><Relationship Id="rId1" Type="http://schemas.openxmlformats.org/officeDocument/2006/relationships/image" Target="../media/image80.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71.xml"/><Relationship Id="rId2" Type="http://schemas.openxmlformats.org/officeDocument/2006/relationships/image" Target="../media/image82.png"/><Relationship Id="rId1" Type="http://schemas.openxmlformats.org/officeDocument/2006/relationships/image" Target="../media/image81.png"/></Relationships>
</file>

<file path=ppt/slides/_rels/slide7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hemeOverride" Target="../theme/themeOverride7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smtClean="0">
                <a:solidFill>
                  <a:schemeClr val="bg1"/>
                </a:solidFill>
                <a:latin typeface="微软雅黑" panose="020B0503020204020204" pitchFamily="34" charset="-122"/>
                <a:ea typeface="微软雅黑" panose="020B0503020204020204" pitchFamily="34" charset="-122"/>
              </a:rPr>
              <a:t>回归分析</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7901207" y="3442115"/>
            <a:ext cx="2580835"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smtClean="0">
                <a:solidFill>
                  <a:schemeClr val="bg1"/>
                </a:solidFill>
                <a:latin typeface="Arial" panose="020B0604020202020204" pitchFamily="34" charset="0"/>
                <a:ea typeface="宋体" panose="02010600030101010101" pitchFamily="2" charset="-122"/>
              </a:rPr>
              <a:t>Regression Analysis</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470" y="957833"/>
            <a:ext cx="10218056"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三、参数的</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估计</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298110" y="1419498"/>
            <a:ext cx="8011411" cy="4796575"/>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clrChange>
              <a:clrFrom>
                <a:srgbClr val="FFFFFF"/>
              </a:clrFrom>
              <a:clrTo>
                <a:srgbClr val="FFFFFF">
                  <a:alpha val="0"/>
                </a:srgbClr>
              </a:clrTo>
            </a:clrChange>
          </a:blip>
          <a:srcRect b="83714"/>
          <a:stretch>
            <a:fillRect/>
          </a:stretch>
        </p:blipFill>
        <p:spPr>
          <a:xfrm>
            <a:off x="1564843" y="5181598"/>
            <a:ext cx="7336646" cy="1000636"/>
          </a:xfrm>
          <a:prstGeom prst="rect">
            <a:avLst/>
          </a:prstGeom>
        </p:spPr>
      </p:pic>
      <p:pic>
        <p:nvPicPr>
          <p:cNvPr id="6" name="图片 5"/>
          <p:cNvPicPr>
            <a:picLocks noChangeAspect="1"/>
          </p:cNvPicPr>
          <p:nvPr/>
        </p:nvPicPr>
        <p:blipFill>
          <a:blip r:embed="rId2"/>
          <a:stretch>
            <a:fillRect/>
          </a:stretch>
        </p:blipFill>
        <p:spPr>
          <a:xfrm>
            <a:off x="1564843" y="1046353"/>
            <a:ext cx="7294532" cy="4135245"/>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623362" y="1022797"/>
            <a:ext cx="7472271" cy="4694513"/>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1274" y="1462611"/>
            <a:ext cx="10132290" cy="1692771"/>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下面介绍回归方程显著性的</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F</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检验、回归参数显著性的</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检验以及衡量</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回归方程</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拟合程度的拟合优度检验。</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、回归方程的显著性检验：</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F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）平方和分解</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式</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下面基于方差分析的思想，从数据出发来研究因变量数据变异的原因。</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clrChange>
              <a:clrFrom>
                <a:srgbClr val="FFFFFF"/>
              </a:clrFrom>
              <a:clrTo>
                <a:srgbClr val="FFFFFF">
                  <a:alpha val="0"/>
                </a:srgbClr>
              </a:clrTo>
            </a:clrChange>
          </a:blip>
          <a:stretch>
            <a:fillRect/>
          </a:stretch>
        </p:blipFill>
        <p:spPr>
          <a:xfrm>
            <a:off x="1137675" y="2998360"/>
            <a:ext cx="7177221" cy="3273129"/>
          </a:xfrm>
          <a:prstGeom prst="rect">
            <a:avLst/>
          </a:prstGeom>
        </p:spPr>
      </p:pic>
      <p:sp>
        <p:nvSpPr>
          <p:cNvPr id="10" name="矩形 9"/>
          <p:cNvSpPr/>
          <p:nvPr/>
        </p:nvSpPr>
        <p:spPr>
          <a:xfrm>
            <a:off x="8704424" y="3511539"/>
            <a:ext cx="2937163" cy="2246769"/>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平方和分解式表明</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，总</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离差平方和</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SST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中能够由自变量解释的部分为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SSR</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，不能</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由自变量解释的部分为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SSE</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。因此，回归平方和越大，回归的效果就越好。</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TextBox 1"/>
          <p:cNvSpPr txBox="1"/>
          <p:nvPr/>
        </p:nvSpPr>
        <p:spPr>
          <a:xfrm>
            <a:off x="904470" y="957833"/>
            <a:ext cx="10218056" cy="461665"/>
          </a:xfrm>
          <a:prstGeom prst="rect">
            <a:avLst/>
          </a:prstGeom>
          <a:noFill/>
        </p:spPr>
        <p:txBody>
          <a:bodyPr wrap="square" rtlCol="0">
            <a:spAutoFit/>
          </a:bodyPr>
          <a:lstStyle/>
          <a:p>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四、显著性检验</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533" y="843778"/>
            <a:ext cx="10132290" cy="400110"/>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F </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检验统计量</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clrChange>
              <a:clrFrom>
                <a:srgbClr val="FFFFFF"/>
              </a:clrFrom>
              <a:clrTo>
                <a:srgbClr val="FFFFFF">
                  <a:alpha val="0"/>
                </a:srgbClr>
              </a:clrTo>
            </a:clrChange>
          </a:blip>
          <a:stretch>
            <a:fillRect/>
          </a:stretch>
        </p:blipFill>
        <p:spPr>
          <a:xfrm>
            <a:off x="824763" y="1206944"/>
            <a:ext cx="7263571" cy="5255349"/>
          </a:xfrm>
          <a:prstGeom prst="rect">
            <a:avLst/>
          </a:prstGeom>
        </p:spPr>
      </p:pic>
      <p:pic>
        <p:nvPicPr>
          <p:cNvPr id="5" name="图片 4"/>
          <p:cNvPicPr>
            <a:picLocks noChangeAspect="1"/>
          </p:cNvPicPr>
          <p:nvPr/>
        </p:nvPicPr>
        <p:blipFill>
          <a:blip r:embed="rId2"/>
          <a:stretch>
            <a:fillRect/>
          </a:stretch>
        </p:blipFill>
        <p:spPr>
          <a:xfrm>
            <a:off x="6125591" y="1967999"/>
            <a:ext cx="5805038" cy="1667499"/>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4949" y="843778"/>
            <a:ext cx="10132290" cy="400110"/>
          </a:xfrm>
          <a:prstGeom prst="rect">
            <a:avLst/>
          </a:prstGeom>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、回归系数的显著性检验：</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p:nvPr/>
        </p:nvSpPr>
        <p:spPr>
          <a:xfrm>
            <a:off x="480293" y="1305443"/>
            <a:ext cx="8174182" cy="707886"/>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在多元线性回归分析中，回归方程显著并不</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意味着每个</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自变量对</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Y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的影响都</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显著</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，所以需要对每个自变量进行显著性检验。为此，</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提出原假设</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10"/>
          <p:cNvPicPr>
            <a:picLocks noChangeAspect="1"/>
          </p:cNvPicPr>
          <p:nvPr/>
        </p:nvPicPr>
        <p:blipFill>
          <a:blip r:embed="rId1"/>
          <a:stretch>
            <a:fillRect/>
          </a:stretch>
        </p:blipFill>
        <p:spPr>
          <a:xfrm>
            <a:off x="2686178" y="2011006"/>
            <a:ext cx="2513897" cy="279322"/>
          </a:xfrm>
          <a:prstGeom prst="rect">
            <a:avLst/>
          </a:prstGeom>
        </p:spPr>
      </p:pic>
      <p:sp>
        <p:nvSpPr>
          <p:cNvPr id="12" name="矩形 11"/>
          <p:cNvSpPr/>
          <p:nvPr/>
        </p:nvSpPr>
        <p:spPr>
          <a:xfrm>
            <a:off x="480293" y="2290328"/>
            <a:ext cx="1210588" cy="400110"/>
          </a:xfrm>
          <a:prstGeom prst="rect">
            <a:avLst/>
          </a:prstGeom>
        </p:spPr>
        <p:txBody>
          <a:bodyPr wrap="non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备择假设</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图片 12"/>
          <p:cNvPicPr>
            <a:picLocks noChangeAspect="1"/>
          </p:cNvPicPr>
          <p:nvPr/>
        </p:nvPicPr>
        <p:blipFill>
          <a:blip r:embed="rId2"/>
          <a:stretch>
            <a:fillRect/>
          </a:stretch>
        </p:blipFill>
        <p:spPr>
          <a:xfrm>
            <a:off x="609604" y="2786991"/>
            <a:ext cx="7298929" cy="1138464"/>
          </a:xfrm>
          <a:prstGeom prst="rect">
            <a:avLst/>
          </a:prstGeom>
        </p:spPr>
      </p:pic>
      <p:pic>
        <p:nvPicPr>
          <p:cNvPr id="14" name="图片 13"/>
          <p:cNvPicPr>
            <a:picLocks noChangeAspect="1"/>
          </p:cNvPicPr>
          <p:nvPr/>
        </p:nvPicPr>
        <p:blipFill>
          <a:blip r:embed="rId3"/>
          <a:stretch>
            <a:fillRect/>
          </a:stretch>
        </p:blipFill>
        <p:spPr>
          <a:xfrm>
            <a:off x="609604" y="4022008"/>
            <a:ext cx="7370616" cy="2395705"/>
          </a:xfrm>
          <a:prstGeom prst="rect">
            <a:avLst/>
          </a:prstGeom>
        </p:spPr>
      </p:pic>
      <p:sp>
        <p:nvSpPr>
          <p:cNvPr id="15" name="矩形 14"/>
          <p:cNvSpPr/>
          <p:nvPr/>
        </p:nvSpPr>
        <p:spPr>
          <a:xfrm>
            <a:off x="7804728" y="2138909"/>
            <a:ext cx="4230255" cy="3170099"/>
          </a:xfrm>
          <a:prstGeom prst="rect">
            <a:avLst/>
          </a:prstGeom>
        </p:spPr>
        <p:txBody>
          <a:bodyPr wrap="square">
            <a:spAutoFit/>
          </a:bodyPr>
          <a:lstStyle/>
          <a:p>
            <a:pPr algn="just">
              <a:spcAft>
                <a:spcPts val="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给定显著性水平</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(0 &lt;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α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&lt; 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，双侧</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检验的临界值</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为</a:t>
            </a:r>
            <a:r>
              <a:rPr lang="en-US" altLang="zh-CN" sz="2000" i="1" kern="100" dirty="0">
                <a:latin typeface="Times New Roman" panose="02020603050405020304" pitchFamily="18" charset="0"/>
                <a:cs typeface="Times New Roman" panose="02020603050405020304" pitchFamily="18" charset="0"/>
              </a:rPr>
              <a:t>t</a:t>
            </a:r>
            <a:r>
              <a:rPr lang="en-US" altLang="zh-CN" sz="2000" i="1" kern="100" baseline="-25000" dirty="0">
                <a:latin typeface="Times New Roman" panose="02020603050405020304" pitchFamily="18" charset="0"/>
                <a:cs typeface="Times New Roman" panose="02020603050405020304" pitchFamily="18" charset="0"/>
              </a:rPr>
              <a:t>α/2</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n </a:t>
            </a:r>
            <a:r>
              <a:rPr lang="zh-CN" altLang="en-US" sz="20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。当</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检验统计量</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的观测值落在拒绝域，即</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kern="100" dirty="0" err="1" smtClean="0">
                <a:latin typeface="Times New Roman" panose="02020603050405020304" pitchFamily="18" charset="0"/>
                <a:cs typeface="Times New Roman" panose="02020603050405020304" pitchFamily="18" charset="0"/>
              </a:rPr>
              <a:t>t</a:t>
            </a:r>
            <a:r>
              <a:rPr lang="en-US" altLang="zh-CN" sz="2000" i="1" kern="100" baseline="-25000" dirty="0" err="1" smtClean="0">
                <a:latin typeface="Times New Roman" panose="02020603050405020304" pitchFamily="18" charset="0"/>
                <a:cs typeface="Times New Roman" panose="02020603050405020304" pitchFamily="18" charset="0"/>
              </a:rPr>
              <a:t>j</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 &gt;</a:t>
            </a:r>
            <a:r>
              <a:rPr lang="en-US" altLang="zh-CN" sz="2000" i="1" kern="100" dirty="0" smtClean="0">
                <a:latin typeface="Times New Roman" panose="02020603050405020304" pitchFamily="18" charset="0"/>
                <a:cs typeface="Times New Roman" panose="02020603050405020304" pitchFamily="18" charset="0"/>
              </a:rPr>
              <a:t>t</a:t>
            </a:r>
            <a:r>
              <a:rPr lang="en-US" altLang="zh-CN" sz="2000" i="1" kern="100" baseline="-25000" dirty="0" smtClean="0">
                <a:latin typeface="Times New Roman" panose="02020603050405020304" pitchFamily="18" charset="0"/>
                <a:cs typeface="Times New Roman" panose="02020603050405020304" pitchFamily="18" charset="0"/>
              </a:rPr>
              <a:t>α/2</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n </a:t>
            </a:r>
            <a:r>
              <a:rPr lang="zh-CN" altLang="en-US" sz="20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 </a:t>
            </a:r>
            <a:r>
              <a:rPr lang="zh-CN" altLang="en-US" sz="2000" i="1"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时，拒绝原假设，</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认为</a:t>
            </a:r>
            <a:r>
              <a:rPr lang="en-US" altLang="zh-CN" sz="2000" i="1" kern="100" dirty="0" smtClean="0">
                <a:latin typeface="Times New Roman" panose="02020603050405020304" pitchFamily="18" charset="0"/>
                <a:cs typeface="Times New Roman" panose="02020603050405020304" pitchFamily="18" charset="0"/>
              </a:rPr>
              <a:t>β</a:t>
            </a:r>
            <a:r>
              <a:rPr lang="en-US" altLang="zh-CN" sz="2000" i="1" kern="100" baseline="-25000" dirty="0" smtClean="0">
                <a:latin typeface="Times New Roman" panose="02020603050405020304" pitchFamily="18" charset="0"/>
                <a:cs typeface="Times New Roman" panose="02020603050405020304" pitchFamily="18" charset="0"/>
              </a:rPr>
              <a:t>j</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显著</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不为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kern="100" dirty="0">
                <a:latin typeface="Times New Roman" panose="02020603050405020304" pitchFamily="18" charset="0"/>
                <a:cs typeface="Times New Roman" panose="02020603050405020304" pitchFamily="18" charset="0"/>
              </a:rPr>
              <a:t> </a:t>
            </a:r>
            <a:r>
              <a:rPr lang="en-US" altLang="zh-CN" sz="2000" i="1" kern="100" dirty="0" err="1" smtClean="0">
                <a:latin typeface="Times New Roman" panose="02020603050405020304" pitchFamily="18" charset="0"/>
                <a:cs typeface="Times New Roman" panose="02020603050405020304" pitchFamily="18" charset="0"/>
              </a:rPr>
              <a:t>X</a:t>
            </a:r>
            <a:r>
              <a:rPr lang="en-US" altLang="zh-CN" sz="2000" i="1" kern="100" baseline="-25000" dirty="0" err="1" smtClean="0">
                <a:latin typeface="Times New Roman" panose="02020603050405020304" pitchFamily="18" charset="0"/>
                <a:cs typeface="Times New Roman" panose="02020603050405020304" pitchFamily="18" charset="0"/>
              </a:rPr>
              <a:t>j</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对</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Y</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影响</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显著；否则，只能接受原假设</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algn="just">
              <a:spcAft>
                <a:spcPts val="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还可以利用</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P</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值</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法进行判断，其中</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dirty="0" err="1">
                <a:latin typeface="Times New Roman" panose="02020603050405020304" pitchFamily="18" charset="0"/>
                <a:ea typeface="楷体" panose="02010609060101010101" pitchFamily="49" charset="-122"/>
                <a:cs typeface="Times New Roman" panose="02020603050405020304" pitchFamily="18" charset="0"/>
              </a:rPr>
              <a:t>Pr</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Z</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&gt; </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kern="100" dirty="0">
                <a:cs typeface="Times New Roman" panose="02020603050405020304" pitchFamily="18" charset="0"/>
              </a:rPr>
              <a:t> </a:t>
            </a:r>
            <a:r>
              <a:rPr lang="en-US" altLang="zh-CN" sz="2000" i="1" kern="100" dirty="0" err="1">
                <a:latin typeface="Times New Roman" panose="02020603050405020304" pitchFamily="18" charset="0"/>
                <a:cs typeface="Times New Roman" panose="02020603050405020304" pitchFamily="18" charset="0"/>
              </a:rPr>
              <a:t>t</a:t>
            </a:r>
            <a:r>
              <a:rPr lang="en-US" altLang="zh-CN" sz="2000" i="1" kern="100" baseline="-25000" dirty="0" err="1">
                <a:latin typeface="Times New Roman" panose="02020603050405020304" pitchFamily="18" charset="0"/>
                <a:cs typeface="Times New Roman" panose="02020603050405020304" pitchFamily="18" charset="0"/>
              </a:rPr>
              <a:t>j</a:t>
            </a:r>
            <a:r>
              <a:rPr lang="en-US" altLang="zh-CN" sz="2000" i="1" dirty="0" smtClean="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Z</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t(n − p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。当</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algn="just">
              <a:spcAft>
                <a:spcPts val="0"/>
              </a:spcAft>
            </a:pP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P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&lt; </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α</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时，拒绝原假设；否则，只能接受原假设。</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4949" y="843778"/>
            <a:ext cx="10132290" cy="400110"/>
          </a:xfrm>
          <a:prstGeom prst="rect">
            <a:avLst/>
          </a:prstGeom>
        </p:spPr>
        <p:txBody>
          <a:bodyPr wrap="square">
            <a:spAutoFit/>
          </a:bodyPr>
          <a:lstStyle/>
          <a:p>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、拟合优度检验</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矩形 7"/>
          <p:cNvSpPr/>
          <p:nvPr/>
        </p:nvSpPr>
        <p:spPr>
          <a:xfrm>
            <a:off x="480293" y="1305443"/>
            <a:ext cx="8174182" cy="707886"/>
          </a:xfrm>
          <a:prstGeom prst="rect">
            <a:avLst/>
          </a:prstGeom>
        </p:spPr>
        <p:txBody>
          <a:bodyPr wrap="square">
            <a:spAutoFit/>
          </a:bodyPr>
          <a:lstStyle/>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拟合优度检验用于检验回归方程对样本观测值的拟合程度</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b="1" dirty="0">
                <a:solidFill>
                  <a:srgbClr val="199EED"/>
                </a:solidFill>
                <a:latin typeface="楷体" panose="02010609060101010101" pitchFamily="49" charset="-122"/>
                <a:ea typeface="楷体" panose="02010609060101010101" pitchFamily="49" charset="-122"/>
              </a:rPr>
              <a:t>定义</a:t>
            </a:r>
            <a:r>
              <a:rPr lang="en-US" altLang="zh-CN" sz="2000" b="1" dirty="0">
                <a:solidFill>
                  <a:srgbClr val="199EED"/>
                </a:solidFill>
                <a:latin typeface="楷体" panose="02010609060101010101" pitchFamily="49" charset="-122"/>
                <a:ea typeface="楷体" panose="02010609060101010101" pitchFamily="49" charset="-122"/>
              </a:rPr>
              <a:t>3.4 </a:t>
            </a:r>
            <a:r>
              <a:rPr lang="zh-CN" altLang="en-US" sz="2000" dirty="0">
                <a:solidFill>
                  <a:srgbClr val="199EED"/>
                </a:solidFill>
                <a:latin typeface="楷体" panose="02010609060101010101" pitchFamily="49" charset="-122"/>
                <a:ea typeface="楷体" panose="02010609060101010101" pitchFamily="49" charset="-122"/>
              </a:rPr>
              <a:t>样本决定系数</a:t>
            </a:r>
            <a:r>
              <a:rPr lang="zh-CN" altLang="en-US" sz="2000" dirty="0">
                <a:solidFill>
                  <a:srgbClr val="000000"/>
                </a:solidFill>
                <a:latin typeface="楷体" panose="02010609060101010101" pitchFamily="49" charset="-122"/>
                <a:ea typeface="楷体" panose="02010609060101010101" pitchFamily="49" charset="-122"/>
              </a:rPr>
              <a:t>为</a:t>
            </a:r>
            <a:endParaRPr lang="zh-CN" altLang="en-US" sz="20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2182569" y="2013330"/>
            <a:ext cx="2176995" cy="527416"/>
          </a:xfrm>
          <a:prstGeom prst="rect">
            <a:avLst/>
          </a:prstGeom>
        </p:spPr>
      </p:pic>
      <p:sp>
        <p:nvSpPr>
          <p:cNvPr id="7" name="矩形 6"/>
          <p:cNvSpPr/>
          <p:nvPr/>
        </p:nvSpPr>
        <p:spPr>
          <a:xfrm>
            <a:off x="480293" y="2540746"/>
            <a:ext cx="6382324" cy="3170099"/>
          </a:xfrm>
          <a:prstGeom prst="rect">
            <a:avLst/>
          </a:prstGeom>
        </p:spPr>
        <p:txBody>
          <a:bodyPr wrap="square">
            <a:spAutoFit/>
          </a:bodyPr>
          <a:lstStyle/>
          <a:p>
            <a:pPr algn="just">
              <a:spcAft>
                <a:spcPts val="0"/>
              </a:spcAft>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样本</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决定系数   是</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一个回归直线与样本观测值</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拟合优度</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的相对指标，反映</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了因变量</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的波动能被自变量解释的比例。其取值在</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与</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之间</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   越</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接近</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拟合优度</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越好。</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在应用过程中，残差平方和往往随着解释变量个数的增加而减少。如果在</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模型中</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增加一个解释变量</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   </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往往增大</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。而由增加解释变量个数引起</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的     的</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增大，</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往往</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与拟合好坏无关，因此样本决定系数需要调整。在样本容量一定的情况下，</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增加解释</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变量必定使得自由度减少。故可将残差平方和与总离差平方和分别除以各自</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的自由度</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，以剔除变量个数对拟合优度的影响。</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0" name="对象 9"/>
          <p:cNvGraphicFramePr>
            <a:graphicFrameLocks noChangeAspect="1"/>
          </p:cNvGraphicFramePr>
          <p:nvPr/>
        </p:nvGraphicFramePr>
        <p:xfrm>
          <a:off x="2099166" y="2575914"/>
          <a:ext cx="362681" cy="389747"/>
        </p:xfrm>
        <a:graphic>
          <a:graphicData uri="http://schemas.openxmlformats.org/presentationml/2006/ole">
            <mc:AlternateContent xmlns:mc="http://schemas.openxmlformats.org/markup-compatibility/2006">
              <mc:Choice xmlns:v="urn:schemas-microsoft-com:vml" Requires="v">
                <p:oleObj spid="_x0000_s56375" name="AxMath" r:id="rId2" imgW="1133475" imgH="1133475" progId="Equation.AxMath">
                  <p:embed/>
                </p:oleObj>
              </mc:Choice>
              <mc:Fallback>
                <p:oleObj name="AxMath" r:id="rId2" imgW="1133475" imgH="1133475" progId="Equation.AxMath">
                  <p:embed/>
                  <p:pic>
                    <p:nvPicPr>
                      <p:cNvPr id="0" name="图片 56374"/>
                      <p:cNvPicPr/>
                      <p:nvPr/>
                    </p:nvPicPr>
                    <p:blipFill>
                      <a:blip r:embed="rId3"/>
                      <a:stretch>
                        <a:fillRect/>
                      </a:stretch>
                    </p:blipFill>
                    <p:spPr>
                      <a:xfrm>
                        <a:off x="2099166" y="2575914"/>
                        <a:ext cx="362681" cy="389747"/>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3376057" y="3190757"/>
          <a:ext cx="354013" cy="384175"/>
        </p:xfrm>
        <a:graphic>
          <a:graphicData uri="http://schemas.openxmlformats.org/presentationml/2006/ole">
            <mc:AlternateContent xmlns:mc="http://schemas.openxmlformats.org/markup-compatibility/2006">
              <mc:Choice xmlns:v="urn:schemas-microsoft-com:vml" Requires="v">
                <p:oleObj spid="_x0000_s56376" name="AxMath" r:id="rId4" imgW="302895" imgH="328295" progId="Equation.AxMath">
                  <p:embed/>
                </p:oleObj>
              </mc:Choice>
              <mc:Fallback>
                <p:oleObj name="AxMath" r:id="rId4" imgW="302895" imgH="328295" progId="Equation.AxMath">
                  <p:embed/>
                  <p:pic>
                    <p:nvPicPr>
                      <p:cNvPr id="0" name="图片 56375"/>
                      <p:cNvPicPr/>
                      <p:nvPr/>
                    </p:nvPicPr>
                    <p:blipFill>
                      <a:blip r:embed="rId5"/>
                      <a:stretch>
                        <a:fillRect/>
                      </a:stretch>
                    </p:blipFill>
                    <p:spPr>
                      <a:xfrm>
                        <a:off x="3376057" y="3190757"/>
                        <a:ext cx="354013" cy="38417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539594" y="3806833"/>
          <a:ext cx="354013" cy="384175"/>
        </p:xfrm>
        <a:graphic>
          <a:graphicData uri="http://schemas.openxmlformats.org/presentationml/2006/ole">
            <mc:AlternateContent xmlns:mc="http://schemas.openxmlformats.org/markup-compatibility/2006">
              <mc:Choice xmlns:v="urn:schemas-microsoft-com:vml" Requires="v">
                <p:oleObj spid="_x0000_s56377" name="AxMath" r:id="rId6" imgW="302895" imgH="328295" progId="Equation.AxMath">
                  <p:embed/>
                </p:oleObj>
              </mc:Choice>
              <mc:Fallback>
                <p:oleObj name="AxMath" r:id="rId6" imgW="302895" imgH="328295" progId="Equation.AxMath">
                  <p:embed/>
                  <p:pic>
                    <p:nvPicPr>
                      <p:cNvPr id="0" name="图片 56376"/>
                      <p:cNvPicPr/>
                      <p:nvPr/>
                    </p:nvPicPr>
                    <p:blipFill>
                      <a:blip r:embed="rId5"/>
                      <a:stretch>
                        <a:fillRect/>
                      </a:stretch>
                    </p:blipFill>
                    <p:spPr>
                      <a:xfrm>
                        <a:off x="5539594" y="3806833"/>
                        <a:ext cx="354013" cy="384175"/>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4359564" y="4120670"/>
          <a:ext cx="354013" cy="384175"/>
        </p:xfrm>
        <a:graphic>
          <a:graphicData uri="http://schemas.openxmlformats.org/presentationml/2006/ole">
            <mc:AlternateContent xmlns:mc="http://schemas.openxmlformats.org/markup-compatibility/2006">
              <mc:Choice xmlns:v="urn:schemas-microsoft-com:vml" Requires="v">
                <p:oleObj spid="_x0000_s56378" name="AxMath" r:id="rId7" imgW="302895" imgH="328295" progId="Equation.AxMath">
                  <p:embed/>
                </p:oleObj>
              </mc:Choice>
              <mc:Fallback>
                <p:oleObj name="AxMath" r:id="rId7" imgW="302895" imgH="328295" progId="Equation.AxMath">
                  <p:embed/>
                  <p:pic>
                    <p:nvPicPr>
                      <p:cNvPr id="0" name="图片 56377"/>
                      <p:cNvPicPr/>
                      <p:nvPr/>
                    </p:nvPicPr>
                    <p:blipFill>
                      <a:blip r:embed="rId5"/>
                      <a:stretch>
                        <a:fillRect/>
                      </a:stretch>
                    </p:blipFill>
                    <p:spPr>
                      <a:xfrm>
                        <a:off x="4359564" y="4120670"/>
                        <a:ext cx="354013" cy="384175"/>
                      </a:xfrm>
                      <a:prstGeom prst="rect">
                        <a:avLst/>
                      </a:prstGeom>
                    </p:spPr>
                  </p:pic>
                </p:oleObj>
              </mc:Fallback>
            </mc:AlternateContent>
          </a:graphicData>
        </a:graphic>
      </p:graphicFrame>
      <p:sp>
        <p:nvSpPr>
          <p:cNvPr id="19" name="矩形 18"/>
          <p:cNvSpPr/>
          <p:nvPr/>
        </p:nvSpPr>
        <p:spPr>
          <a:xfrm>
            <a:off x="6858002" y="2410183"/>
            <a:ext cx="6096000" cy="1631216"/>
          </a:xfrm>
          <a:prstGeom prst="rect">
            <a:avLst/>
          </a:prstGeom>
        </p:spPr>
        <p:txBody>
          <a:bodyPr>
            <a:spAutoFit/>
          </a:bodyPr>
          <a:lstStyle/>
          <a:p>
            <a:r>
              <a:rPr lang="zh-CN" altLang="en-US" sz="2000" b="1" dirty="0">
                <a:solidFill>
                  <a:srgbClr val="199EED"/>
                </a:solidFill>
                <a:latin typeface="楷体" panose="02010609060101010101" pitchFamily="49" charset="-122"/>
                <a:ea typeface="楷体" panose="02010609060101010101" pitchFamily="49" charset="-122"/>
              </a:rPr>
              <a:t>定义</a:t>
            </a:r>
            <a:r>
              <a:rPr lang="en-US" altLang="zh-CN" sz="2000" b="1" dirty="0">
                <a:solidFill>
                  <a:srgbClr val="199EED"/>
                </a:solidFill>
                <a:latin typeface="楷体" panose="02010609060101010101" pitchFamily="49" charset="-122"/>
                <a:ea typeface="楷体" panose="02010609060101010101" pitchFamily="49" charset="-122"/>
              </a:rPr>
              <a:t>3.5 </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记   </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  为</a:t>
            </a:r>
            <a:r>
              <a:rPr lang="zh-CN" altLang="en-US" sz="2000" dirty="0">
                <a:solidFill>
                  <a:srgbClr val="199EED"/>
                </a:solidFill>
                <a:latin typeface="楷体" panose="02010609060101010101" pitchFamily="49" charset="-122"/>
                <a:ea typeface="楷体" panose="02010609060101010101" pitchFamily="49" charset="-122"/>
              </a:rPr>
              <a:t>修正的决定系数</a:t>
            </a:r>
            <a:r>
              <a:rPr lang="zh-CN" altLang="en-US" dirty="0" smtClean="0">
                <a:solidFill>
                  <a:srgbClr val="000000"/>
                </a:solidFill>
                <a:latin typeface="FandolSong-Regular-Identity-H"/>
              </a:rPr>
              <a:t>，</a:t>
            </a:r>
            <a:endParaRPr lang="en-US" altLang="zh-CN" dirty="0">
              <a:solidFill>
                <a:srgbClr val="000000"/>
              </a:solidFill>
              <a:latin typeface="FandolSong-Regular-Identity-H"/>
            </a:endParaRPr>
          </a:p>
          <a:p>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则    越</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大，对应的回归方程拟合程度越好</a:t>
            </a:r>
            <a:r>
              <a:rPr lang="zh-CN" altLang="en-US" dirty="0">
                <a:solidFill>
                  <a:srgbClr val="000000"/>
                </a:solidFill>
                <a:latin typeface="FandolSong-Regular-Identity-H"/>
              </a:rPr>
              <a:t>。</a:t>
            </a:r>
            <a:endParaRPr lang="zh-CN" altLang="en-US" dirty="0"/>
          </a:p>
        </p:txBody>
      </p:sp>
      <p:graphicFrame>
        <p:nvGraphicFramePr>
          <p:cNvPr id="20" name="对象 19"/>
          <p:cNvGraphicFramePr>
            <a:graphicFrameLocks noChangeAspect="1"/>
          </p:cNvGraphicFramePr>
          <p:nvPr/>
        </p:nvGraphicFramePr>
        <p:xfrm>
          <a:off x="8249992" y="2416537"/>
          <a:ext cx="312143" cy="396000"/>
        </p:xfrm>
        <a:graphic>
          <a:graphicData uri="http://schemas.openxmlformats.org/presentationml/2006/ole">
            <mc:AlternateContent xmlns:mc="http://schemas.openxmlformats.org/markup-compatibility/2006">
              <mc:Choice xmlns:v="urn:schemas-microsoft-com:vml" Requires="v">
                <p:oleObj spid="_x0000_s56379" name="AxMath" r:id="rId8" imgW="1133475" imgH="1133475" progId="Equation.AxMath">
                  <p:embed/>
                </p:oleObj>
              </mc:Choice>
              <mc:Fallback>
                <p:oleObj name="AxMath" r:id="rId8" imgW="1133475" imgH="1133475" progId="Equation.AxMath">
                  <p:embed/>
                  <p:pic>
                    <p:nvPicPr>
                      <p:cNvPr id="0" name="图片 56378"/>
                      <p:cNvPicPr/>
                      <p:nvPr/>
                    </p:nvPicPr>
                    <p:blipFill>
                      <a:blip r:embed="rId9"/>
                      <a:stretch>
                        <a:fillRect/>
                      </a:stretch>
                    </p:blipFill>
                    <p:spPr>
                      <a:xfrm>
                        <a:off x="8249992" y="2416537"/>
                        <a:ext cx="312143" cy="39600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7162800" y="3633872"/>
          <a:ext cx="300037" cy="392113"/>
        </p:xfrm>
        <a:graphic>
          <a:graphicData uri="http://schemas.openxmlformats.org/presentationml/2006/ole">
            <mc:AlternateContent xmlns:mc="http://schemas.openxmlformats.org/markup-compatibility/2006">
              <mc:Choice xmlns:v="urn:schemas-microsoft-com:vml" Requires="v">
                <p:oleObj spid="_x0000_s56380" name="AxMath" r:id="rId10" imgW="257810" imgH="334645" progId="Equation.AxMath">
                  <p:embed/>
                </p:oleObj>
              </mc:Choice>
              <mc:Fallback>
                <p:oleObj name="AxMath" r:id="rId10" imgW="257810" imgH="334645" progId="Equation.AxMath">
                  <p:embed/>
                  <p:pic>
                    <p:nvPicPr>
                      <p:cNvPr id="0" name="图片 56379"/>
                      <p:cNvPicPr/>
                      <p:nvPr/>
                    </p:nvPicPr>
                    <p:blipFill>
                      <a:blip r:embed="rId11"/>
                      <a:stretch>
                        <a:fillRect/>
                      </a:stretch>
                    </p:blipFill>
                    <p:spPr>
                      <a:xfrm>
                        <a:off x="7162800" y="3633872"/>
                        <a:ext cx="300037" cy="392113"/>
                      </a:xfrm>
                      <a:prstGeom prst="rect">
                        <a:avLst/>
                      </a:prstGeom>
                    </p:spPr>
                  </p:pic>
                </p:oleObj>
              </mc:Fallback>
            </mc:AlternateContent>
          </a:graphicData>
        </a:graphic>
      </p:graphicFrame>
      <p:pic>
        <p:nvPicPr>
          <p:cNvPr id="24" name="图片 23"/>
          <p:cNvPicPr>
            <a:picLocks noChangeAspect="1"/>
          </p:cNvPicPr>
          <p:nvPr/>
        </p:nvPicPr>
        <p:blipFill>
          <a:blip r:embed="rId12"/>
          <a:stretch>
            <a:fillRect/>
          </a:stretch>
        </p:blipFill>
        <p:spPr>
          <a:xfrm>
            <a:off x="7566759" y="2818891"/>
            <a:ext cx="2784002" cy="662857"/>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622874" y="1462612"/>
            <a:ext cx="6206031" cy="850418"/>
          </a:xfrm>
          <a:prstGeom prst="rect">
            <a:avLst/>
          </a:prstGeom>
        </p:spPr>
      </p:pic>
      <p:pic>
        <p:nvPicPr>
          <p:cNvPr id="5" name="图片 4"/>
          <p:cNvPicPr>
            <a:picLocks noChangeAspect="1"/>
          </p:cNvPicPr>
          <p:nvPr/>
        </p:nvPicPr>
        <p:blipFill>
          <a:blip r:embed="rId2"/>
          <a:stretch>
            <a:fillRect/>
          </a:stretch>
        </p:blipFill>
        <p:spPr>
          <a:xfrm>
            <a:off x="1622874" y="2313030"/>
            <a:ext cx="8217350" cy="4175026"/>
          </a:xfrm>
          <a:prstGeom prst="rect">
            <a:avLst/>
          </a:prstGeom>
        </p:spPr>
      </p:pic>
      <p:sp>
        <p:nvSpPr>
          <p:cNvPr id="8" name="TextBox 1"/>
          <p:cNvSpPr txBox="1"/>
          <p:nvPr/>
        </p:nvSpPr>
        <p:spPr>
          <a:xfrm>
            <a:off x="904470" y="957833"/>
            <a:ext cx="10218056" cy="461665"/>
          </a:xfrm>
          <a:prstGeom prst="rect">
            <a:avLst/>
          </a:prstGeom>
          <a:noFill/>
        </p:spPr>
        <p:txBody>
          <a:bodyPr wrap="square" rtlCol="0">
            <a:spAutoFit/>
          </a:bodyPr>
          <a:lstStyle/>
          <a:p>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五、预测</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9794" y="877836"/>
            <a:ext cx="3892412" cy="584775"/>
          </a:xfrm>
          <a:prstGeom prst="rect">
            <a:avLst/>
          </a:prstGeom>
        </p:spPr>
        <p:txBody>
          <a:bodyPr wrap="squar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多重共线性</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2041159" y="1556630"/>
            <a:ext cx="8091211" cy="4084559"/>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06712" y="1188315"/>
            <a:ext cx="8135235" cy="3054910"/>
          </a:xfrm>
          <a:prstGeom prst="rect">
            <a:avLst/>
          </a:prstGeom>
        </p:spPr>
      </p:pic>
      <p:pic>
        <p:nvPicPr>
          <p:cNvPr id="4" name="图片 3"/>
          <p:cNvPicPr>
            <a:picLocks noChangeAspect="1"/>
          </p:cNvPicPr>
          <p:nvPr/>
        </p:nvPicPr>
        <p:blipFill>
          <a:blip r:embed="rId2"/>
          <a:stretch>
            <a:fillRect/>
          </a:stretch>
        </p:blipFill>
        <p:spPr>
          <a:xfrm>
            <a:off x="1788814" y="4243224"/>
            <a:ext cx="8171031" cy="1017141"/>
          </a:xfrm>
          <a:prstGeom prst="rect">
            <a:avLst/>
          </a:prstGeom>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018066" y="1376700"/>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6018066" y="2385694"/>
            <a:ext cx="35750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6018066" y="3027676"/>
            <a:ext cx="4806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、单响应变量的线性回归模型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6018066" y="3669658"/>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三、广义线性模型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6018066" y="4311640"/>
            <a:ext cx="505098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四、多元响应变量协方差广义线性模型</a:t>
            </a:r>
            <a:r>
              <a:rPr lang="en-US" altLang="zh-CN" sz="2600" b="1" dirty="0" err="1">
                <a:solidFill>
                  <a:schemeClr val="tx1">
                    <a:lumMod val="65000"/>
                    <a:lumOff val="35000"/>
                  </a:schemeClr>
                </a:solidFill>
                <a:latin typeface="微软雅黑" panose="020B0503020204020204" pitchFamily="34" charset="-122"/>
                <a:ea typeface="微软雅黑" panose="020B0503020204020204" pitchFamily="34" charset="-122"/>
              </a:rPr>
              <a:t>McGLM</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5771328" y="2224425"/>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文本框 17"/>
          <p:cNvSpPr txBox="1">
            <a:spLocks noChangeArrowheads="1"/>
          </p:cNvSpPr>
          <p:nvPr/>
        </p:nvSpPr>
        <p:spPr bwMode="auto">
          <a:xfrm>
            <a:off x="6018066" y="5353731"/>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、回归分析实践</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文本框 17"/>
          <p:cNvSpPr txBox="1">
            <a:spLocks noChangeArrowheads="1"/>
          </p:cNvSpPr>
          <p:nvPr/>
        </p:nvSpPr>
        <p:spPr bwMode="auto">
          <a:xfrm>
            <a:off x="6018066" y="5995712"/>
            <a:ext cx="3125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六、总结</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9794" y="877836"/>
            <a:ext cx="3892412" cy="584775"/>
          </a:xfrm>
          <a:prstGeom prst="rect">
            <a:avLst/>
          </a:prstGeom>
        </p:spPr>
        <p:txBody>
          <a:bodyPr wrap="squar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岭回归</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893906" y="1842109"/>
            <a:ext cx="8404187" cy="3246549"/>
          </a:xfrm>
          <a:prstGeom prst="rect">
            <a:avLst/>
          </a:prstGeom>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066668" y="1278407"/>
            <a:ext cx="8058665" cy="4557314"/>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918323" y="1516165"/>
            <a:ext cx="7914046" cy="2656310"/>
          </a:xfrm>
          <a:prstGeom prst="rect">
            <a:avLst/>
          </a:prstGeom>
        </p:spPr>
      </p:pic>
      <p:pic>
        <p:nvPicPr>
          <p:cNvPr id="6" name="图片 5"/>
          <p:cNvPicPr>
            <a:picLocks noChangeAspect="1"/>
          </p:cNvPicPr>
          <p:nvPr/>
        </p:nvPicPr>
        <p:blipFill>
          <a:blip r:embed="rId2"/>
          <a:stretch>
            <a:fillRect/>
          </a:stretch>
        </p:blipFill>
        <p:spPr>
          <a:xfrm>
            <a:off x="1918323" y="4202102"/>
            <a:ext cx="8066179" cy="1294571"/>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84204" y="4084756"/>
            <a:ext cx="6423593" cy="990015"/>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广义线性模型</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94326" y="1748686"/>
            <a:ext cx="10547929" cy="3416320"/>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在本章的前面章节介绍了多元线性模型以及其假设，一般的线性模型主要</a:t>
            </a:r>
            <a:r>
              <a:rPr lang="zh-CN" altLang="en-US" sz="2400" dirty="0" smtClean="0">
                <a:latin typeface="楷体" panose="02010609060101010101" pitchFamily="49" charset="-122"/>
                <a:ea typeface="楷体" panose="02010609060101010101" pitchFamily="49" charset="-122"/>
              </a:rPr>
              <a:t>适用于</a:t>
            </a:r>
            <a:r>
              <a:rPr lang="zh-CN" altLang="en-US" sz="2400" dirty="0">
                <a:latin typeface="楷体" panose="02010609060101010101" pitchFamily="49" charset="-122"/>
                <a:ea typeface="楷体" panose="02010609060101010101" pitchFamily="49" charset="-122"/>
              </a:rPr>
              <a:t>响应变量是连续型随机变量，并且其一般服从正态分布。但是我们会发现在</a:t>
            </a:r>
            <a:r>
              <a:rPr lang="zh-CN" altLang="en-US" sz="2400" dirty="0" smtClean="0">
                <a:latin typeface="楷体" panose="02010609060101010101" pitchFamily="49" charset="-122"/>
                <a:ea typeface="楷体" panose="02010609060101010101" pitchFamily="49" charset="-122"/>
              </a:rPr>
              <a:t>实际应用</a:t>
            </a:r>
            <a:r>
              <a:rPr lang="zh-CN" altLang="en-US" sz="2400" dirty="0">
                <a:latin typeface="楷体" panose="02010609060101010101" pitchFamily="49" charset="-122"/>
                <a:ea typeface="楷体" panose="02010609060101010101" pitchFamily="49" charset="-122"/>
              </a:rPr>
              <a:t>中有些响应变量是离散的，而且并不服从正态分布。针对这种情况，</a:t>
            </a:r>
            <a:r>
              <a:rPr lang="en-US" altLang="zh-CN" sz="2400" dirty="0" err="1">
                <a:latin typeface="Times New Roman" panose="02020603050405020304" pitchFamily="18" charset="0"/>
                <a:ea typeface="楷体" panose="02010609060101010101" pitchFamily="49" charset="-122"/>
              </a:rPr>
              <a:t>Nelder</a:t>
            </a:r>
            <a:r>
              <a:rPr lang="en-US" altLang="zh-CN" sz="2400" dirty="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和</a:t>
            </a:r>
            <a:r>
              <a:rPr lang="en-US" altLang="zh-CN" sz="2400" dirty="0" err="1" smtClean="0">
                <a:latin typeface="Times New Roman" panose="02020603050405020304" pitchFamily="18" charset="0"/>
                <a:ea typeface="楷体" panose="02010609060101010101" pitchFamily="49" charset="-122"/>
              </a:rPr>
              <a:t>Wedderburn</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将传统线性模型进行推广到广义线性模型（</a:t>
            </a:r>
            <a:r>
              <a:rPr lang="en-US" altLang="zh-CN" sz="2400" dirty="0">
                <a:latin typeface="Times New Roman" panose="02020603050405020304" pitchFamily="18" charset="0"/>
                <a:ea typeface="楷体" panose="02010609060101010101" pitchFamily="49" charset="-122"/>
              </a:rPr>
              <a:t>generalized linear models</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广义线性模型将因变量的分布推广到指数分布族，从连续型变量拓展到离散型变量</a:t>
            </a:r>
            <a:r>
              <a:rPr lang="zh-CN" altLang="en-US" sz="2400" dirty="0" smtClean="0">
                <a:latin typeface="楷体" panose="02010609060101010101" pitchFamily="49" charset="-122"/>
                <a:ea typeface="楷体" panose="02010609060101010101" pitchFamily="49" charset="-122"/>
              </a:rPr>
              <a:t>，通过</a:t>
            </a:r>
            <a:r>
              <a:rPr lang="zh-CN" altLang="en-US" sz="2400" dirty="0">
                <a:latin typeface="楷体" panose="02010609060101010101" pitchFamily="49" charset="-122"/>
                <a:ea typeface="楷体" panose="02010609060101010101" pitchFamily="49" charset="-122"/>
              </a:rPr>
              <a:t>连接函数将服从指数族分布的响应变量的期望与自变量的线性函数连接起来</a:t>
            </a:r>
            <a:r>
              <a:rPr lang="zh-CN" altLang="en-US" sz="2400" dirty="0" smtClean="0">
                <a:latin typeface="楷体" panose="02010609060101010101" pitchFamily="49" charset="-122"/>
                <a:ea typeface="楷体" panose="02010609060101010101" pitchFamily="49" charset="-122"/>
              </a:rPr>
              <a:t>，下面</a:t>
            </a:r>
            <a:r>
              <a:rPr lang="zh-CN" altLang="en-US" sz="2400" dirty="0">
                <a:latin typeface="楷体" panose="02010609060101010101" pitchFamily="49" charset="-122"/>
                <a:ea typeface="楷体" panose="02010609060101010101" pitchFamily="49" charset="-122"/>
              </a:rPr>
              <a:t>开始介绍广义线性模型。在给出广义线性模型的定义前先介绍指数族分布与</a:t>
            </a:r>
            <a:r>
              <a:rPr lang="zh-CN" altLang="en-US" sz="2400" dirty="0" smtClean="0">
                <a:latin typeface="楷体" panose="02010609060101010101" pitchFamily="49" charset="-122"/>
                <a:ea typeface="楷体" panose="02010609060101010101" pitchFamily="49" charset="-122"/>
              </a:rPr>
              <a:t>连接函数</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73738" y="720075"/>
            <a:ext cx="2244525"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指数族分布</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文本框 3"/>
          <p:cNvSpPr txBox="1"/>
          <p:nvPr/>
        </p:nvSpPr>
        <p:spPr>
          <a:xfrm>
            <a:off x="316865" y="1224280"/>
            <a:ext cx="11201400" cy="829945"/>
          </a:xfrm>
          <a:prstGeom prst="rect">
            <a:avLst/>
          </a:prstGeom>
          <a:noFill/>
        </p:spPr>
        <p:txBody>
          <a:bodyPr wrap="none" rtlCol="0" anchor="t">
            <a:spAutoFit/>
          </a:bodyPr>
          <a:lstStyle/>
          <a:p>
            <a:r>
              <a:rPr lang="zh-CN" altLang="en-US" sz="2400" b="1" dirty="0">
                <a:latin typeface="楷体" panose="02010609060101010101" pitchFamily="49" charset="-122"/>
                <a:ea typeface="楷体" panose="02010609060101010101" pitchFamily="49" charset="-122"/>
                <a:sym typeface="+mn-ea"/>
              </a:rPr>
              <a:t>指数族分布是以指数分布表示的一族分布，很多常见的分布如正态分布、</a:t>
            </a:r>
            <a:r>
              <a:rPr lang="en-US" altLang="zh-CN" sz="2400" b="1" dirty="0">
                <a:latin typeface="楷体" panose="02010609060101010101" pitchFamily="49" charset="-122"/>
                <a:ea typeface="楷体" panose="02010609060101010101" pitchFamily="49" charset="-122"/>
                <a:sym typeface="+mn-ea"/>
              </a:rPr>
              <a:t>Poisson</a:t>
            </a:r>
            <a:endParaRPr lang="en-US" altLang="zh-CN" sz="2400" b="1" dirty="0">
              <a:latin typeface="楷体" panose="02010609060101010101" pitchFamily="49" charset="-122"/>
              <a:ea typeface="楷体" panose="02010609060101010101" pitchFamily="49" charset="-122"/>
              <a:sym typeface="+mn-ea"/>
            </a:endParaRPr>
          </a:p>
          <a:p>
            <a:r>
              <a:rPr lang="zh-CN" altLang="en-US" sz="2400" b="1" dirty="0">
                <a:latin typeface="楷体" panose="02010609060101010101" pitchFamily="49" charset="-122"/>
                <a:ea typeface="楷体" panose="02010609060101010101" pitchFamily="49" charset="-122"/>
                <a:sym typeface="+mn-ea"/>
              </a:rPr>
              <a:t>分布、二项分布等属于指数族分布。下面给出指数族分布的定义。</a:t>
            </a:r>
            <a:endParaRPr lang="zh-CN" altLang="en-US" dirty="0">
              <a:latin typeface="楷体" panose="02010609060101010101" pitchFamily="49" charset="-122"/>
              <a:ea typeface="楷体" panose="02010609060101010101" pitchFamily="49" charset="-122"/>
              <a:sym typeface="+mn-ea"/>
            </a:endParaRPr>
          </a:p>
        </p:txBody>
      </p:sp>
      <p:pic>
        <p:nvPicPr>
          <p:cNvPr id="6" name="图片 5"/>
          <p:cNvPicPr>
            <a:picLocks noChangeAspect="1"/>
          </p:cNvPicPr>
          <p:nvPr/>
        </p:nvPicPr>
        <p:blipFill rotWithShape="1">
          <a:blip r:embed="rId1"/>
          <a:srcRect t="1" b="-2013"/>
          <a:stretch>
            <a:fillRect/>
          </a:stretch>
        </p:blipFill>
        <p:spPr>
          <a:xfrm>
            <a:off x="1754965" y="2165062"/>
            <a:ext cx="7878564" cy="3155084"/>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1067" y="1063203"/>
            <a:ext cx="5533802" cy="1596869"/>
          </a:xfrm>
          <a:prstGeom prst="rect">
            <a:avLst/>
          </a:prstGeom>
        </p:spPr>
      </p:pic>
      <p:pic>
        <p:nvPicPr>
          <p:cNvPr id="5" name="图片 4"/>
          <p:cNvPicPr>
            <a:picLocks noChangeAspect="1"/>
          </p:cNvPicPr>
          <p:nvPr/>
        </p:nvPicPr>
        <p:blipFill>
          <a:blip r:embed="rId2"/>
          <a:stretch>
            <a:fillRect/>
          </a:stretch>
        </p:blipFill>
        <p:spPr>
          <a:xfrm>
            <a:off x="1882379" y="2586181"/>
            <a:ext cx="7416992" cy="3472873"/>
          </a:xfrm>
          <a:prstGeom prst="rect">
            <a:avLst/>
          </a:prstGeom>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49617" y="1298840"/>
            <a:ext cx="7311526" cy="4196796"/>
          </a:xfrm>
          <a:prstGeom prst="rect">
            <a:avLst/>
          </a:prstGeom>
        </p:spPr>
      </p:pic>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79724" y="738808"/>
            <a:ext cx="1832553"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连接函数</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矩形 5"/>
          <p:cNvSpPr/>
          <p:nvPr/>
        </p:nvSpPr>
        <p:spPr>
          <a:xfrm>
            <a:off x="979055" y="1489748"/>
            <a:ext cx="9790545" cy="1938992"/>
          </a:xfrm>
          <a:prstGeom prst="rect">
            <a:avLst/>
          </a:prstGeom>
        </p:spPr>
        <p:txBody>
          <a:bodyPr wrap="square">
            <a:spAutoFit/>
          </a:bodyPr>
          <a:lstStyle/>
          <a:p>
            <a:r>
              <a:rPr lang="zh-CN" altLang="en-US" sz="2400" b="1" dirty="0">
                <a:latin typeface="Times New Roman" panose="02020603050405020304" pitchFamily="18" charset="0"/>
                <a:ea typeface="楷体" panose="02010609060101010101" pitchFamily="49" charset="-122"/>
              </a:rPr>
              <a:t>通过前面的学习，我们知“回归”一般是用于预测样本的值，这个值通常是</a:t>
            </a:r>
            <a:r>
              <a:rPr lang="zh-CN" altLang="en-US" sz="2400" b="1" dirty="0" smtClean="0">
                <a:latin typeface="Times New Roman" panose="02020603050405020304" pitchFamily="18" charset="0"/>
                <a:ea typeface="楷体" panose="02010609060101010101" pitchFamily="49" charset="-122"/>
              </a:rPr>
              <a:t>连续的</a:t>
            </a:r>
            <a:r>
              <a:rPr lang="zh-CN" altLang="en-US" sz="2400" b="1" dirty="0">
                <a:latin typeface="Times New Roman" panose="02020603050405020304" pitchFamily="18" charset="0"/>
                <a:ea typeface="楷体" panose="02010609060101010101" pitchFamily="49" charset="-122"/>
              </a:rPr>
              <a:t>。在分类问题的应用上效果往往不理想。为了保留线性回归“简单、效果佳”的</a:t>
            </a:r>
            <a:r>
              <a:rPr lang="zh-CN" altLang="en-US" sz="2400" b="1" dirty="0" smtClean="0">
                <a:latin typeface="Times New Roman" panose="02020603050405020304" pitchFamily="18" charset="0"/>
                <a:ea typeface="楷体" panose="02010609060101010101" pitchFamily="49" charset="-122"/>
              </a:rPr>
              <a:t>特点</a:t>
            </a:r>
            <a:r>
              <a:rPr lang="zh-CN" altLang="en-US" sz="2400" b="1" dirty="0">
                <a:latin typeface="Times New Roman" panose="02020603050405020304" pitchFamily="18" charset="0"/>
                <a:ea typeface="楷体" panose="02010609060101010101" pitchFamily="49" charset="-122"/>
              </a:rPr>
              <a:t>，又想让它能够进行分类，需要对预测值再做一次处理。这个多出来的处理过程</a:t>
            </a:r>
            <a:r>
              <a:rPr lang="zh-CN" altLang="en-US" sz="2400" b="1" dirty="0" smtClean="0">
                <a:latin typeface="Times New Roman" panose="02020603050405020304" pitchFamily="18" charset="0"/>
                <a:ea typeface="楷体" panose="02010609060101010101" pitchFamily="49" charset="-122"/>
              </a:rPr>
              <a:t>，就是</a:t>
            </a:r>
            <a:r>
              <a:rPr lang="en-US" altLang="zh-CN" sz="2400" b="1" dirty="0">
                <a:latin typeface="Times New Roman" panose="02020603050405020304" pitchFamily="18" charset="0"/>
                <a:ea typeface="楷体" panose="02010609060101010101" pitchFamily="49" charset="-122"/>
              </a:rPr>
              <a:t>GLM </a:t>
            </a:r>
            <a:r>
              <a:rPr lang="zh-CN" altLang="en-US" sz="2400" b="1" dirty="0">
                <a:latin typeface="Times New Roman" panose="02020603050405020304" pitchFamily="18" charset="0"/>
                <a:ea typeface="楷体" panose="02010609060101010101" pitchFamily="49" charset="-122"/>
              </a:rPr>
              <a:t>所做的最主要的事。而处理这个过程的函数，我们把它叫做连接函数。</a:t>
            </a:r>
            <a:endParaRPr lang="zh-CN" altLang="en-US" sz="2400" b="1" dirty="0">
              <a:latin typeface="Times New Roman" panose="02020603050405020304" pitchFamily="18" charset="0"/>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2021645" y="3594905"/>
            <a:ext cx="8148710" cy="1531376"/>
          </a:xfrm>
          <a:prstGeom prst="rect">
            <a:avLst/>
          </a:prstGeom>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391832" y="1403927"/>
            <a:ext cx="7408336" cy="3556001"/>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51198" y="4010582"/>
            <a:ext cx="5689604" cy="990015"/>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简介</a:t>
            </a:r>
            <a:endParaRPr lang="en-US" altLang="zh-CN" sz="8000" b="1" dirty="0" smtClean="0">
              <a:solidFill>
                <a:schemeClr val="accent3"/>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682732" y="897055"/>
            <a:ext cx="6826537" cy="5298503"/>
          </a:xfrm>
          <a:prstGeom prst="rect">
            <a:avLst/>
          </a:prstGeom>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67752" y="738808"/>
            <a:ext cx="2656496"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广义线性模型</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953170" y="1269509"/>
            <a:ext cx="7791845" cy="1566055"/>
          </a:xfrm>
          <a:prstGeom prst="rect">
            <a:avLst/>
          </a:prstGeom>
        </p:spPr>
      </p:pic>
      <p:pic>
        <p:nvPicPr>
          <p:cNvPr id="3" name="图片 2"/>
          <p:cNvPicPr>
            <a:picLocks noChangeAspect="1"/>
          </p:cNvPicPr>
          <p:nvPr/>
        </p:nvPicPr>
        <p:blipFill rotWithShape="1">
          <a:blip r:embed="rId2"/>
          <a:srcRect b="18599"/>
          <a:stretch>
            <a:fillRect/>
          </a:stretch>
        </p:blipFill>
        <p:spPr>
          <a:xfrm>
            <a:off x="982951" y="2826328"/>
            <a:ext cx="6794068" cy="3417453"/>
          </a:xfrm>
          <a:prstGeom prst="rect">
            <a:avLst/>
          </a:prstGeom>
        </p:spPr>
      </p:pic>
      <p:sp>
        <p:nvSpPr>
          <p:cNvPr id="5" name="矩形 4"/>
          <p:cNvSpPr/>
          <p:nvPr/>
        </p:nvSpPr>
        <p:spPr>
          <a:xfrm>
            <a:off x="7241308" y="2990898"/>
            <a:ext cx="4498109" cy="1569660"/>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表</a:t>
            </a:r>
            <a:r>
              <a:rPr lang="en-US" altLang="zh-CN" sz="2400" dirty="0">
                <a:latin typeface="楷体" panose="02010609060101010101" pitchFamily="49" charset="-122"/>
                <a:ea typeface="楷体" panose="02010609060101010101" pitchFamily="49" charset="-122"/>
              </a:rPr>
              <a:t>3.3</a:t>
            </a:r>
            <a:r>
              <a:rPr lang="zh-CN" altLang="en-US" sz="2400" dirty="0">
                <a:latin typeface="楷体" panose="02010609060101010101" pitchFamily="49" charset="-122"/>
                <a:ea typeface="楷体" panose="02010609060101010101" pitchFamily="49" charset="-122"/>
              </a:rPr>
              <a:t>是三种常见的广义线性模型。由于每一个模型都有相应的指数分布，因此我们可以采用极大似然方法进行参数估计。</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76348" y="4024263"/>
            <a:ext cx="9439305" cy="1887696"/>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多元响应</a:t>
            </a:r>
            <a:r>
              <a:rPr lang="zh-CN" altLang="en-US" sz="8000" b="1" dirty="0" smtClean="0">
                <a:solidFill>
                  <a:schemeClr val="accent3"/>
                </a:solidFill>
                <a:latin typeface="楷体" panose="02010609060101010101" pitchFamily="49" charset="-122"/>
                <a:ea typeface="楷体" panose="02010609060101010101" pitchFamily="49" charset="-122"/>
              </a:rPr>
              <a:t>变量协方差</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广义线性模型</a:t>
            </a:r>
            <a:r>
              <a:rPr lang="en-US" altLang="zh-CN" sz="8000" b="1" dirty="0" err="1" smtClean="0">
                <a:solidFill>
                  <a:schemeClr val="accent3"/>
                </a:solidFill>
                <a:latin typeface="楷体" panose="02010609060101010101" pitchFamily="49" charset="-122"/>
                <a:ea typeface="楷体" panose="02010609060101010101" pitchFamily="49" charset="-122"/>
              </a:rPr>
              <a:t>McGLM</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57746" y="1203926"/>
            <a:ext cx="9476509" cy="4893647"/>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传统的线性模型</a:t>
            </a:r>
            <a:r>
              <a:rPr lang="en-US" altLang="zh-CN" sz="2400" dirty="0">
                <a:latin typeface="Times New Roman" panose="02020603050405020304" pitchFamily="18" charset="0"/>
                <a:ea typeface="楷体" panose="02010609060101010101" pitchFamily="49" charset="-122"/>
              </a:rPr>
              <a:t>LM</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Linear Model</a:t>
            </a:r>
            <a:r>
              <a:rPr lang="zh-CN" altLang="en-US" sz="2400" dirty="0">
                <a:latin typeface="Times New Roman" panose="02020603050405020304" pitchFamily="18" charset="0"/>
                <a:ea typeface="楷体" panose="02010609060101010101" pitchFamily="49" charset="-122"/>
              </a:rPr>
              <a:t>）适用于处理单个响应变量的情形。</a:t>
            </a:r>
            <a:r>
              <a:rPr lang="zh-CN" altLang="en-US" sz="2400" dirty="0" smtClean="0">
                <a:latin typeface="Times New Roman" panose="02020603050405020304" pitchFamily="18" charset="0"/>
                <a:ea typeface="楷体" panose="02010609060101010101" pitchFamily="49" charset="-122"/>
              </a:rPr>
              <a:t>广义线性模型</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Generalized Linear Model</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）扩展了线性模型，可用于处理</a:t>
            </a:r>
            <a:r>
              <a:rPr lang="zh-CN" altLang="en-US" sz="2400" dirty="0" smtClean="0">
                <a:latin typeface="Times New Roman" panose="02020603050405020304" pitchFamily="18" charset="0"/>
                <a:ea typeface="楷体" panose="02010609060101010101" pitchFamily="49" charset="-122"/>
              </a:rPr>
              <a:t>独立</a:t>
            </a:r>
            <a:r>
              <a:rPr lang="zh-CN" altLang="en-US" sz="2400" dirty="0">
                <a:latin typeface="Times New Roman" panose="02020603050405020304" pitchFamily="18" charset="0"/>
                <a:ea typeface="楷体" panose="02010609060101010101" pitchFamily="49" charset="-122"/>
              </a:rPr>
              <a:t>非正态数据和单个响应变量情形，并且假设方差函数是已知的。</a:t>
            </a:r>
            <a:r>
              <a:rPr lang="en-US" altLang="zh-CN" sz="2400" dirty="0">
                <a:latin typeface="Times New Roman" panose="02020603050405020304" pitchFamily="18" charset="0"/>
                <a:ea typeface="楷体" panose="02010609060101010101" pitchFamily="49" charset="-122"/>
              </a:rPr>
              <a:t>Anderson [38] </a:t>
            </a:r>
            <a:r>
              <a:rPr lang="zh-CN" altLang="en-US" sz="2400" dirty="0" smtClean="0">
                <a:latin typeface="Times New Roman" panose="02020603050405020304" pitchFamily="18" charset="0"/>
                <a:ea typeface="楷体" panose="02010609060101010101" pitchFamily="49" charset="-122"/>
              </a:rPr>
              <a:t>和</a:t>
            </a:r>
            <a:r>
              <a:rPr lang="en-US" altLang="zh-CN" sz="2400" dirty="0" err="1" smtClean="0">
                <a:latin typeface="Times New Roman" panose="02020603050405020304" pitchFamily="18" charset="0"/>
                <a:ea typeface="楷体" panose="02010609060101010101" pitchFamily="49" charset="-122"/>
              </a:rPr>
              <a:t>Pourahmadi</a:t>
            </a:r>
            <a:r>
              <a:rPr lang="en-US" altLang="zh-CN" sz="2400" dirty="0" smtClean="0">
                <a:latin typeface="Times New Roman" panose="02020603050405020304" pitchFamily="18" charset="0"/>
                <a:ea typeface="楷体" panose="02010609060101010101" pitchFamily="49" charset="-122"/>
              </a:rPr>
              <a:t> </a:t>
            </a:r>
            <a:r>
              <a:rPr lang="en-US" altLang="zh-CN" sz="2400" dirty="0">
                <a:latin typeface="Times New Roman" panose="02020603050405020304" pitchFamily="18" charset="0"/>
                <a:ea typeface="楷体" panose="02010609060101010101" pitchFamily="49" charset="-122"/>
              </a:rPr>
              <a:t>[39] </a:t>
            </a:r>
            <a:r>
              <a:rPr lang="zh-CN" altLang="en-US" sz="2400" dirty="0">
                <a:latin typeface="Times New Roman" panose="02020603050405020304" pitchFamily="18" charset="0"/>
                <a:ea typeface="楷体" panose="02010609060101010101" pitchFamily="49" charset="-122"/>
              </a:rPr>
              <a:t>将</a:t>
            </a:r>
            <a:r>
              <a:rPr lang="en-US" altLang="zh-CN" sz="2400" dirty="0">
                <a:latin typeface="Times New Roman" panose="02020603050405020304" pitchFamily="18" charset="0"/>
                <a:ea typeface="楷体" panose="02010609060101010101" pitchFamily="49" charset="-122"/>
              </a:rPr>
              <a:t>GLM </a:t>
            </a:r>
            <a:r>
              <a:rPr lang="zh-CN" altLang="en-US" sz="2400" dirty="0">
                <a:latin typeface="Times New Roman" panose="02020603050405020304" pitchFamily="18" charset="0"/>
                <a:ea typeface="楷体" panose="02010609060101010101" pitchFamily="49" charset="-122"/>
              </a:rPr>
              <a:t>方法扩展到处理非独立非正态数据和单变量响应变量</a:t>
            </a:r>
            <a:r>
              <a:rPr lang="zh-CN" altLang="en-US" sz="2400" dirty="0" smtClean="0">
                <a:latin typeface="Times New Roman" panose="02020603050405020304" pitchFamily="18" charset="0"/>
                <a:ea typeface="楷体" panose="02010609060101010101" pitchFamily="49" charset="-122"/>
              </a:rPr>
              <a:t>的情形</a:t>
            </a:r>
            <a:r>
              <a:rPr lang="zh-CN" altLang="en-US" sz="2400" dirty="0">
                <a:latin typeface="Times New Roman" panose="02020603050405020304" pitchFamily="18" charset="0"/>
                <a:ea typeface="楷体" panose="02010609060101010101" pitchFamily="49" charset="-122"/>
              </a:rPr>
              <a:t>，提出协方差广义线性模型（</a:t>
            </a:r>
            <a:r>
              <a:rPr lang="en-US" altLang="zh-CN" sz="2400" dirty="0">
                <a:latin typeface="Times New Roman" panose="02020603050405020304" pitchFamily="18" charset="0"/>
                <a:ea typeface="楷体" panose="02010609060101010101" pitchFamily="49" charset="-122"/>
              </a:rPr>
              <a:t>Covariance Generalized Linear Model</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cGLM</a:t>
            </a:r>
            <a:r>
              <a:rPr lang="zh-CN" altLang="en-US"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en-US" altLang="zh-CN" sz="2400" dirty="0">
                <a:latin typeface="Times New Roman" panose="02020603050405020304" pitchFamily="18" charset="0"/>
                <a:ea typeface="楷体" panose="02010609060101010101" pitchFamily="49" charset="-122"/>
              </a:rPr>
              <a:t>Wagner Hugo </a:t>
            </a:r>
            <a:r>
              <a:rPr lang="en-US" altLang="zh-CN" sz="2400" dirty="0" err="1">
                <a:latin typeface="Times New Roman" panose="02020603050405020304" pitchFamily="18" charset="0"/>
                <a:ea typeface="楷体" panose="02010609060101010101" pitchFamily="49" charset="-122"/>
              </a:rPr>
              <a:t>Bonat</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dirty="0">
                <a:latin typeface="Times New Roman" panose="02020603050405020304" pitchFamily="18" charset="0"/>
                <a:ea typeface="楷体" panose="02010609060101010101" pitchFamily="49" charset="-122"/>
              </a:rPr>
              <a:t>Bent </a:t>
            </a:r>
            <a:r>
              <a:rPr lang="en-US" altLang="zh-CN" sz="2400" dirty="0" err="1">
                <a:latin typeface="Times New Roman" panose="02020603050405020304" pitchFamily="18" charset="0"/>
                <a:ea typeface="楷体" panose="02010609060101010101" pitchFamily="49" charset="-122"/>
              </a:rPr>
              <a:t>Jørgensen</a:t>
            </a:r>
            <a:r>
              <a:rPr lang="en-US" altLang="zh-CN" sz="2400" dirty="0">
                <a:latin typeface="Times New Roman" panose="02020603050405020304" pitchFamily="18" charset="0"/>
                <a:ea typeface="楷体" panose="02010609060101010101" pitchFamily="49" charset="-122"/>
              </a:rPr>
              <a:t> [40] </a:t>
            </a:r>
            <a:r>
              <a:rPr lang="zh-CN" altLang="en-US" sz="2400" dirty="0">
                <a:latin typeface="Times New Roman" panose="02020603050405020304" pitchFamily="18" charset="0"/>
                <a:ea typeface="楷体" panose="02010609060101010101" pitchFamily="49" charset="-122"/>
              </a:rPr>
              <a:t>将</a:t>
            </a:r>
            <a:r>
              <a:rPr lang="en-US" altLang="zh-CN" sz="2400" dirty="0" err="1">
                <a:latin typeface="Times New Roman" panose="02020603050405020304" pitchFamily="18" charset="0"/>
                <a:ea typeface="楷体" panose="02010609060101010101" pitchFamily="49" charset="-122"/>
              </a:rPr>
              <a:t>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扩展</a:t>
            </a:r>
            <a:r>
              <a:rPr lang="zh-CN" altLang="en-US" sz="2400" dirty="0" smtClean="0">
                <a:latin typeface="Times New Roman" panose="02020603050405020304" pitchFamily="18" charset="0"/>
                <a:ea typeface="楷体" panose="02010609060101010101" pitchFamily="49" charset="-122"/>
              </a:rPr>
              <a:t>到处理</a:t>
            </a:r>
            <a:r>
              <a:rPr lang="zh-CN" altLang="en-US" sz="2400" dirty="0">
                <a:latin typeface="Times New Roman" panose="02020603050405020304" pitchFamily="18" charset="0"/>
                <a:ea typeface="楷体" panose="02010609060101010101" pitchFamily="49" charset="-122"/>
              </a:rPr>
              <a:t>非独立非正</a:t>
            </a:r>
            <a:r>
              <a:rPr lang="zh-CN" altLang="en-US" sz="2400" dirty="0" smtClean="0">
                <a:latin typeface="Times New Roman" panose="02020603050405020304" pitchFamily="18" charset="0"/>
                <a:ea typeface="楷体" panose="02010609060101010101" pitchFamily="49" charset="-122"/>
              </a:rPr>
              <a:t>态数据</a:t>
            </a:r>
            <a:r>
              <a:rPr lang="zh-CN" altLang="en-US" sz="2400" dirty="0">
                <a:latin typeface="Times New Roman" panose="02020603050405020304" pitchFamily="18" charset="0"/>
                <a:ea typeface="楷体" panose="02010609060101010101" pitchFamily="49" charset="-122"/>
              </a:rPr>
              <a:t>和多个响应变量的情形，提出多元响应变量协方差广义线性模型（</a:t>
            </a:r>
            <a:r>
              <a:rPr lang="en-US" altLang="zh-CN" sz="2400" dirty="0" smtClean="0">
                <a:latin typeface="Times New Roman" panose="02020603050405020304" pitchFamily="18" charset="0"/>
                <a:ea typeface="楷体" panose="02010609060101010101" pitchFamily="49" charset="-122"/>
              </a:rPr>
              <a:t>Multivariate Covariance </a:t>
            </a:r>
            <a:r>
              <a:rPr lang="en-US" altLang="zh-CN" sz="2400" dirty="0">
                <a:latin typeface="Times New Roman" panose="02020603050405020304" pitchFamily="18" charset="0"/>
                <a:ea typeface="楷体" panose="02010609060101010101" pitchFamily="49" charset="-122"/>
              </a:rPr>
              <a:t>Generalized Linear Model</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McGLM</a:t>
            </a:r>
            <a:r>
              <a:rPr lang="zh-CN" altLang="en-US" sz="2400" dirty="0">
                <a:latin typeface="Times New Roman" panose="02020603050405020304" pitchFamily="18" charset="0"/>
                <a:ea typeface="楷体" panose="02010609060101010101" pitchFamily="49" charset="-122"/>
              </a:rPr>
              <a:t>），它是广义线性模型及协方差</a:t>
            </a:r>
            <a:r>
              <a:rPr lang="zh-CN" altLang="en-US" sz="2400" dirty="0" smtClean="0">
                <a:latin typeface="Times New Roman" panose="02020603050405020304" pitchFamily="18" charset="0"/>
                <a:ea typeface="楷体" panose="02010609060101010101" pitchFamily="49" charset="-122"/>
              </a:rPr>
              <a:t>广义线性模型</a:t>
            </a:r>
            <a:r>
              <a:rPr lang="zh-CN" altLang="en-US" sz="2400" dirty="0">
                <a:latin typeface="Times New Roman" panose="02020603050405020304" pitchFamily="18" charset="0"/>
                <a:ea typeface="楷体" panose="02010609060101010101" pitchFamily="49" charset="-122"/>
              </a:rPr>
              <a:t>的扩展。</a:t>
            </a:r>
            <a:endParaRPr lang="zh-CN" altLang="en-US" sz="2400" dirty="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本节介绍多元响应变量协方差广义线性模型的原理、</a:t>
            </a:r>
            <a:r>
              <a:rPr lang="zh-CN" altLang="en-US" sz="2400" dirty="0" smtClean="0">
                <a:latin typeface="Times New Roman" panose="02020603050405020304" pitchFamily="18" charset="0"/>
                <a:ea typeface="楷体" panose="02010609060101010101" pitchFamily="49" charset="-122"/>
              </a:rPr>
              <a:t>参数估计和模型</a:t>
            </a:r>
            <a:r>
              <a:rPr lang="zh-CN" altLang="en-US" sz="2400" dirty="0">
                <a:latin typeface="Times New Roman" panose="02020603050405020304" pitchFamily="18" charset="0"/>
                <a:ea typeface="楷体" panose="02010609060101010101" pitchFamily="49" charset="-122"/>
              </a:rPr>
              <a:t>选择等。</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53376" y="1025133"/>
            <a:ext cx="3898824" cy="584775"/>
          </a:xfrm>
          <a:prstGeom prst="rect">
            <a:avLst/>
          </a:prstGeom>
        </p:spPr>
        <p:txBody>
          <a:bodyPr wrap="none">
            <a:spAutoFit/>
          </a:bodyPr>
          <a:lstStyle/>
          <a:p>
            <a:r>
              <a:rPr lang="en-US" altLang="zh-CN" sz="3200" b="1" dirty="0" err="1">
                <a:solidFill>
                  <a:schemeClr val="accent3"/>
                </a:solidFill>
                <a:latin typeface="Times New Roman" panose="02020603050405020304" pitchFamily="18" charset="0"/>
                <a:ea typeface="楷体" panose="02010609060101010101" pitchFamily="49" charset="-122"/>
              </a:rPr>
              <a:t>McGLM</a:t>
            </a:r>
            <a:r>
              <a:rPr lang="en-US" altLang="zh-CN" sz="3200" b="1" dirty="0">
                <a:solidFill>
                  <a:schemeClr val="accent3"/>
                </a:solidFill>
                <a:latin typeface="Times New Roman" panose="02020603050405020304" pitchFamily="18" charset="0"/>
                <a:ea typeface="楷体" panose="02010609060101010101" pitchFamily="49" charset="-122"/>
              </a:rPr>
              <a:t> </a:t>
            </a:r>
            <a:r>
              <a:rPr lang="zh-CN" altLang="en-US" sz="3200" b="1" dirty="0">
                <a:solidFill>
                  <a:schemeClr val="accent3"/>
                </a:solidFill>
                <a:latin typeface="楷体" panose="02010609060101010101" pitchFamily="49" charset="-122"/>
                <a:ea typeface="楷体" panose="02010609060101010101" pitchFamily="49" charset="-122"/>
              </a:rPr>
              <a:t>模型的原理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矩形 5"/>
          <p:cNvSpPr/>
          <p:nvPr/>
        </p:nvSpPr>
        <p:spPr>
          <a:xfrm>
            <a:off x="1995055" y="1859157"/>
            <a:ext cx="8201891" cy="3046988"/>
          </a:xfrm>
          <a:prstGeom prst="rect">
            <a:avLst/>
          </a:prstGeom>
        </p:spPr>
        <p:txBody>
          <a:bodyPr wrap="square">
            <a:spAutoFit/>
          </a:bodyPr>
          <a:lstStyle/>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旨在处理具有时间和空间相关结构的多元响应变量，通过采用传统广义线性模型的方差函数方法来考虑非正态性，采用连接函数和线性预测器建模均值结构，采用协方差连接函数和矩阵线性预测器建模协方差结构，为正态和非正态多元数据分析提供通用的统计建模框架。</a:t>
            </a:r>
            <a:endParaRPr lang="en-US" altLang="zh-CN" sz="2400" dirty="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的每一个响应变量均可由连接函数、方差函数、协方差函数三种函数及线性预测器和矩阵线性预测器来构成。</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19217" y="1122259"/>
            <a:ext cx="7353566" cy="4845761"/>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904470" y="957833"/>
            <a:ext cx="10218056"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一、响应变量的协方差矩阵</a:t>
            </a:r>
            <a:r>
              <a:rPr lang="en-US" altLang="zh-CN" sz="2400" b="1" i="1" dirty="0" err="1">
                <a:latin typeface="Times New Roman Uni" panose="02020603050405020304" pitchFamily="18" charset="-122"/>
              </a:rPr>
              <a:t>Σ</a:t>
            </a:r>
            <a:r>
              <a:rPr lang="en-US" altLang="zh-CN" sz="2400" i="1" dirty="0" err="1">
                <a:latin typeface="Times New Roman Uni" panose="02020603050405020304" pitchFamily="18" charset="-122"/>
              </a:rPr>
              <a:t>r</a:t>
            </a:r>
            <a:endParaRPr lang="en-US" altLang="zh-CN" sz="2800" b="1" i="1" dirty="0">
              <a:latin typeface="Times New Roman Uni" panose="02020603050405020304" pitchFamily="18" charset="-122"/>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331177" y="1745057"/>
            <a:ext cx="7529646" cy="3972252"/>
          </a:xfrm>
          <a:prstGeom prst="rect">
            <a:avLst/>
          </a:prstGeom>
        </p:spPr>
      </p:pic>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904470" y="957833"/>
            <a:ext cx="10218056" cy="461665"/>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二、方差函数</a:t>
            </a:r>
            <a:r>
              <a:rPr lang="el-GR" altLang="zh-CN" sz="2400" b="1" i="1" dirty="0">
                <a:latin typeface="Times New Roman" panose="02020603050405020304" pitchFamily="18" charset="0"/>
                <a:ea typeface="楷体" panose="02010609060101010101" pitchFamily="49" charset="-122"/>
                <a:cs typeface="Times New Roman" panose="02020603050405020304" pitchFamily="18" charset="0"/>
              </a:rPr>
              <a:t>ϑ(· ; </a:t>
            </a:r>
            <a:r>
              <a:rPr lang="en-US" altLang="zh-CN" sz="2400" b="1" i="1" dirty="0" err="1">
                <a:latin typeface="Times New Roman" panose="02020603050405020304" pitchFamily="18" charset="0"/>
                <a:ea typeface="楷体" panose="02010609060101010101" pitchFamily="49" charset="-122"/>
                <a:cs typeface="Times New Roman" panose="02020603050405020304" pitchFamily="18" charset="0"/>
              </a:rPr>
              <a:t>pr</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b="1" i="1" dirty="0">
              <a:latin typeface="Times New Roman Uni" panose="02020603050405020304" pitchFamily="18" charset="-122"/>
              <a:ea typeface="楷体" panose="02010609060101010101" pitchFamily="49" charset="-122"/>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2144381" y="1563641"/>
            <a:ext cx="7903239" cy="652262"/>
          </a:xfrm>
          <a:prstGeom prst="rect">
            <a:avLst/>
          </a:prstGeom>
        </p:spPr>
      </p:pic>
      <p:pic>
        <p:nvPicPr>
          <p:cNvPr id="6" name="图片 5"/>
          <p:cNvPicPr>
            <a:picLocks noChangeAspect="1"/>
          </p:cNvPicPr>
          <p:nvPr/>
        </p:nvPicPr>
        <p:blipFill>
          <a:blip r:embed="rId2"/>
          <a:stretch>
            <a:fillRect/>
          </a:stretch>
        </p:blipFill>
        <p:spPr>
          <a:xfrm>
            <a:off x="2174444" y="2215903"/>
            <a:ext cx="8120205" cy="3412681"/>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904470" y="1798338"/>
            <a:ext cx="10218056" cy="523220"/>
          </a:xfrm>
          <a:prstGeom prst="rect">
            <a:avLst/>
          </a:prstGeom>
          <a:noFill/>
        </p:spPr>
        <p:txBody>
          <a:bodyPr wrap="square" rtlCol="0">
            <a:spAutoFit/>
          </a:bodyPr>
          <a:lstStyle/>
          <a:p>
            <a:pPr algn="just">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三、幂</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参数</a:t>
            </a:r>
            <a:r>
              <a:rPr lang="en-US" altLang="zh-CN" sz="2800" b="1" i="1" kern="100" dirty="0" err="1" smtClean="0">
                <a:latin typeface="Times New Roman" panose="02020603050405020304" pitchFamily="18" charset="0"/>
                <a:cs typeface="Times New Roman" panose="02020603050405020304" pitchFamily="18" charset="0"/>
              </a:rPr>
              <a:t>p</a:t>
            </a:r>
            <a:r>
              <a:rPr lang="en-US" altLang="zh-CN" sz="2800" b="1" i="1" kern="100" baseline="-25000" dirty="0" err="1" smtClean="0">
                <a:latin typeface="Times New Roman" panose="02020603050405020304" pitchFamily="18" charset="0"/>
                <a:cs typeface="Times New Roman" panose="02020603050405020304" pitchFamily="18" charset="0"/>
              </a:rPr>
              <a:t>r</a:t>
            </a:r>
            <a:endParaRPr lang="zh-CN" altLang="zh-CN" sz="1100" b="1" i="1" kern="100" dirty="0">
              <a:latin typeface="Times New Roman" panose="02020603050405020304" pitchFamily="18" charset="0"/>
              <a:cs typeface="Times New Roman" panose="02020603050405020304" pitchFamily="18" charset="0"/>
            </a:endParaRPr>
          </a:p>
        </p:txBody>
      </p:sp>
      <p:sp>
        <p:nvSpPr>
          <p:cNvPr id="8" name="矩形 7"/>
          <p:cNvSpPr/>
          <p:nvPr/>
        </p:nvSpPr>
        <p:spPr>
          <a:xfrm>
            <a:off x="1441498" y="2312326"/>
            <a:ext cx="9143999"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在</a:t>
            </a:r>
            <a:r>
              <a:rPr lang="en-US" altLang="zh-CN" sz="2400" dirty="0" err="1" smtClean="0">
                <a:latin typeface="Times New Roman" panose="02020603050405020304" pitchFamily="18" charset="0"/>
                <a:ea typeface="楷体" panose="02010609060101010101" pitchFamily="49" charset="-122"/>
              </a:rPr>
              <a:t>McGLM</a:t>
            </a:r>
            <a:r>
              <a:rPr lang="zh-CN" altLang="en-US" sz="2400" dirty="0" smtClean="0">
                <a:latin typeface="Times New Roman" panose="02020603050405020304" pitchFamily="18" charset="0"/>
                <a:ea typeface="楷体" panose="02010609060101010101" pitchFamily="49" charset="-122"/>
              </a:rPr>
              <a:t>二</a:t>
            </a:r>
            <a:r>
              <a:rPr lang="zh-CN" altLang="en-US" sz="2400" dirty="0">
                <a:latin typeface="Times New Roman" panose="02020603050405020304" pitchFamily="18" charset="0"/>
                <a:ea typeface="楷体" panose="02010609060101010101" pitchFamily="49" charset="-122"/>
              </a:rPr>
              <a:t>阶矩假设下，模型估计幂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smtClean="0">
                <a:latin typeface="Times New Roman" panose="02020603050405020304" pitchFamily="18" charset="0"/>
                <a:cs typeface="Times New Roman" panose="02020603050405020304" pitchFamily="18" charset="0"/>
              </a:rPr>
              <a:t>p</a:t>
            </a:r>
            <a:r>
              <a:rPr lang="en-US" altLang="zh-CN" sz="2400" i="1" kern="100" baseline="-25000" dirty="0" err="1" smtClean="0">
                <a:latin typeface="Times New Roman" panose="02020603050405020304" pitchFamily="18" charset="0"/>
                <a:cs typeface="Times New Roman" panose="02020603050405020304" pitchFamily="18" charset="0"/>
              </a:rPr>
              <a:t>r</a:t>
            </a:r>
            <a:r>
              <a:rPr lang="zh-CN" altLang="en-US" sz="2400" dirty="0" smtClean="0">
                <a:latin typeface="Times New Roman" panose="02020603050405020304" pitchFamily="18" charset="0"/>
                <a:ea typeface="楷体" panose="02010609060101010101" pitchFamily="49" charset="-122"/>
              </a:rPr>
              <a:t>的</a:t>
            </a:r>
            <a:r>
              <a:rPr lang="zh-CN" altLang="en-US" sz="2400" dirty="0">
                <a:latin typeface="Times New Roman" panose="02020603050405020304" pitchFamily="18" charset="0"/>
                <a:ea typeface="楷体" panose="02010609060101010101" pitchFamily="49" charset="-122"/>
              </a:rPr>
              <a:t>信息来自均值和方差的关系</a:t>
            </a:r>
            <a:r>
              <a:rPr lang="zh-CN" altLang="en-US" sz="2400" dirty="0" smtClean="0">
                <a:latin typeface="Times New Roman" panose="02020603050405020304" pitchFamily="18" charset="0"/>
                <a:ea typeface="楷体" panose="02010609060101010101" pitchFamily="49" charset="-122"/>
              </a:rPr>
              <a:t>，因此</a:t>
            </a:r>
            <a:r>
              <a:rPr lang="zh-CN" altLang="en-US" sz="2400" dirty="0">
                <a:latin typeface="Times New Roman" panose="02020603050405020304" pitchFamily="18" charset="0"/>
                <a:ea typeface="楷体" panose="02010609060101010101" pitchFamily="49" charset="-122"/>
              </a:rPr>
              <a:t>估计幂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a:latin typeface="Times New Roman" panose="02020603050405020304" pitchFamily="18" charset="0"/>
                <a:cs typeface="Times New Roman" panose="02020603050405020304" pitchFamily="18" charset="0"/>
              </a:rPr>
              <a:t>p</a:t>
            </a:r>
            <a:r>
              <a:rPr lang="en-US" altLang="zh-CN" sz="2400" i="1" kern="100" baseline="-25000" dirty="0" err="1">
                <a:latin typeface="Times New Roman" panose="02020603050405020304" pitchFamily="18" charset="0"/>
                <a:cs typeface="Times New Roman" panose="02020603050405020304" pitchFamily="18" charset="0"/>
              </a:rPr>
              <a:t>r</a:t>
            </a:r>
            <a:r>
              <a:rPr lang="zh-CN" altLang="en-US" sz="2400" dirty="0" smtClean="0">
                <a:latin typeface="Times New Roman" panose="02020603050405020304" pitchFamily="18" charset="0"/>
                <a:ea typeface="楷体" panose="02010609060101010101" pitchFamily="49" charset="-122"/>
              </a:rPr>
              <a:t>时</a:t>
            </a:r>
            <a:r>
              <a:rPr lang="zh-CN" altLang="en-US" sz="2400" dirty="0">
                <a:latin typeface="Times New Roman" panose="02020603050405020304" pitchFamily="18" charset="0"/>
                <a:ea typeface="楷体" panose="02010609060101010101" pitchFamily="49" charset="-122"/>
              </a:rPr>
              <a:t>需要均值向量有足够的变化，即要求线性预测器中存在显著</a:t>
            </a:r>
            <a:r>
              <a:rPr lang="zh-CN" altLang="en-US" sz="2400" dirty="0" smtClean="0">
                <a:latin typeface="Times New Roman" panose="02020603050405020304" pitchFamily="18" charset="0"/>
                <a:ea typeface="楷体" panose="02010609060101010101" pitchFamily="49" charset="-122"/>
              </a:rPr>
              <a:t>的协</a:t>
            </a:r>
            <a:r>
              <a:rPr lang="zh-CN" altLang="en-US" sz="2400" dirty="0">
                <a:latin typeface="Times New Roman" panose="02020603050405020304" pitchFamily="18" charset="0"/>
                <a:ea typeface="楷体" panose="02010609060101010101" pitchFamily="49" charset="-122"/>
              </a:rPr>
              <a:t>变量。对于</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中所有的方差函数，幂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a:latin typeface="Times New Roman" panose="02020603050405020304" pitchFamily="18" charset="0"/>
                <a:cs typeface="Times New Roman" panose="02020603050405020304" pitchFamily="18" charset="0"/>
              </a:rPr>
              <a:t>p</a:t>
            </a:r>
            <a:r>
              <a:rPr lang="en-US" altLang="zh-CN" sz="2400" i="1" kern="100" baseline="-25000" dirty="0" err="1">
                <a:latin typeface="Times New Roman" panose="02020603050405020304" pitchFamily="18" charset="0"/>
                <a:cs typeface="Times New Roman" panose="02020603050405020304" pitchFamily="18" charset="0"/>
              </a:rPr>
              <a:t>r</a:t>
            </a:r>
            <a:r>
              <a:rPr lang="zh-CN" altLang="en-US" sz="2400" dirty="0" smtClean="0">
                <a:latin typeface="Times New Roman" panose="02020603050405020304" pitchFamily="18" charset="0"/>
                <a:ea typeface="楷体" panose="02010609060101010101" pitchFamily="49" charset="-122"/>
              </a:rPr>
              <a:t>是</a:t>
            </a:r>
            <a:r>
              <a:rPr lang="zh-CN" altLang="en-US" sz="2400" dirty="0">
                <a:latin typeface="Times New Roman" panose="02020603050405020304" pitchFamily="18" charset="0"/>
                <a:ea typeface="楷体" panose="02010609060101010101" pitchFamily="49" charset="-122"/>
              </a:rPr>
              <a:t>区分重要分布的指标。</a:t>
            </a:r>
            <a:r>
              <a:rPr lang="zh-CN" altLang="en-US" sz="2400" dirty="0" smtClean="0">
                <a:latin typeface="Times New Roman" panose="02020603050405020304" pitchFamily="18" charset="0"/>
                <a:ea typeface="楷体" panose="02010609060101010101" pitchFamily="49" charset="-122"/>
              </a:rPr>
              <a:t>模型中</a:t>
            </a:r>
            <a:r>
              <a:rPr lang="zh-CN" altLang="en-US" sz="2400" dirty="0">
                <a:latin typeface="Times New Roman" panose="02020603050405020304" pitchFamily="18" charset="0"/>
                <a:ea typeface="楷体" panose="02010609060101010101" pitchFamily="49" charset="-122"/>
              </a:rPr>
              <a:t>的算法允许估计幂</a:t>
            </a:r>
            <a:r>
              <a:rPr lang="zh-CN" altLang="en-US" sz="2400" dirty="0" smtClean="0">
                <a:latin typeface="Times New Roman" panose="02020603050405020304" pitchFamily="18" charset="0"/>
                <a:ea typeface="楷体" panose="02010609060101010101" pitchFamily="49" charset="-122"/>
              </a:rPr>
              <a:t>参数</a:t>
            </a:r>
            <a:r>
              <a:rPr lang="en-US" altLang="zh-CN" sz="2400" i="1" kern="100" dirty="0" err="1">
                <a:latin typeface="Times New Roman" panose="02020603050405020304" pitchFamily="18" charset="0"/>
                <a:cs typeface="Times New Roman" panose="02020603050405020304" pitchFamily="18" charset="0"/>
              </a:rPr>
              <a:t>p</a:t>
            </a:r>
            <a:r>
              <a:rPr lang="en-US" altLang="zh-CN" sz="2400" i="1" kern="100" baseline="-25000" dirty="0" err="1">
                <a:latin typeface="Times New Roman" panose="02020603050405020304" pitchFamily="18" charset="0"/>
                <a:cs typeface="Times New Roman" panose="02020603050405020304" pitchFamily="18" charset="0"/>
              </a:rPr>
              <a:t>r</a:t>
            </a:r>
            <a:r>
              <a:rPr lang="en-US" altLang="zh-CN" sz="2400" i="1" kern="100" baseline="-250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该</a:t>
            </a:r>
            <a:r>
              <a:rPr lang="zh-CN" altLang="en-US" sz="2400" dirty="0">
                <a:latin typeface="Times New Roman" panose="02020603050405020304" pitchFamily="18" charset="0"/>
                <a:ea typeface="楷体" panose="02010609060101010101" pitchFamily="49" charset="-122"/>
              </a:rPr>
              <a:t>参数可用于自动选择分布。</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904469" y="1119471"/>
            <a:ext cx="10218056" cy="523220"/>
          </a:xfrm>
          <a:prstGeom prst="rect">
            <a:avLst/>
          </a:prstGeom>
          <a:noFill/>
        </p:spPr>
        <p:txBody>
          <a:bodyPr wrap="square" rtlCol="0">
            <a:spAutoFit/>
          </a:bodyPr>
          <a:lstStyle/>
          <a:p>
            <a:pPr algn="just">
              <a:spcAft>
                <a:spcPts val="0"/>
              </a:spcAft>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四</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协方差</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连接函数</a:t>
            </a:r>
            <a:r>
              <a:rPr lang="en-US" altLang="zh-CN" sz="2800" b="1" i="1" kern="100" dirty="0">
                <a:latin typeface="Times New Roman" panose="02020603050405020304" pitchFamily="18" charset="0"/>
                <a:cs typeface="Times New Roman" panose="02020603050405020304" pitchFamily="18" charset="0"/>
              </a:rPr>
              <a:t>h(·)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与矩阵线性预测器</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p:cNvPicPr>
            <a:picLocks noChangeAspect="1"/>
          </p:cNvPicPr>
          <p:nvPr/>
        </p:nvPicPr>
        <p:blipFill>
          <a:blip r:embed="rId1"/>
          <a:stretch>
            <a:fillRect/>
          </a:stretch>
        </p:blipFill>
        <p:spPr>
          <a:xfrm>
            <a:off x="2153670" y="2023945"/>
            <a:ext cx="7884661" cy="3536345"/>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458" y="1538384"/>
            <a:ext cx="11263085" cy="4093428"/>
          </a:xfrm>
          <a:prstGeom prst="rect">
            <a:avLst/>
          </a:prstGeom>
          <a:noFill/>
        </p:spPr>
        <p:txBody>
          <a:bodyPr wrap="square" rtlCol="0">
            <a:spAutoFit/>
          </a:bodyPr>
          <a:lstStyle/>
          <a:p>
            <a:pPr>
              <a:lnSpc>
                <a:spcPts val="3600"/>
              </a:lnSpc>
              <a:spcAft>
                <a:spcPts val="1200"/>
              </a:spcAft>
            </a:pPr>
            <a:r>
              <a:rPr lang="zh-CN" altLang="en-US" sz="2400" dirty="0">
                <a:latin typeface="楷体" panose="02010609060101010101" pitchFamily="49" charset="-122"/>
                <a:ea typeface="楷体" panose="02010609060101010101" pitchFamily="49" charset="-122"/>
              </a:rPr>
              <a:t>回归（</a:t>
            </a:r>
            <a:r>
              <a:rPr lang="en-US" altLang="zh-CN" sz="2400" dirty="0">
                <a:latin typeface="楷体" panose="02010609060101010101" pitchFamily="49" charset="-122"/>
                <a:ea typeface="楷体" panose="02010609060101010101" pitchFamily="49" charset="-122"/>
              </a:rPr>
              <a:t>Regression</a:t>
            </a:r>
            <a:r>
              <a:rPr lang="zh-CN" altLang="en-US" sz="2400" dirty="0">
                <a:latin typeface="楷体" panose="02010609060101010101" pitchFamily="49" charset="-122"/>
                <a:ea typeface="楷体" panose="02010609060101010101" pitchFamily="49" charset="-122"/>
              </a:rPr>
              <a:t>）这一概念最早由英国生物统计学家高尔顿（</a:t>
            </a:r>
            <a:r>
              <a:rPr lang="en-US" altLang="zh-CN" sz="2400" dirty="0" err="1">
                <a:latin typeface="楷体" panose="02010609060101010101" pitchFamily="49" charset="-122"/>
                <a:ea typeface="楷体" panose="02010609060101010101" pitchFamily="49" charset="-122"/>
              </a:rPr>
              <a:t>F.Galton</a:t>
            </a:r>
            <a:r>
              <a:rPr lang="zh-CN" altLang="en-US" sz="2400" dirty="0">
                <a:latin typeface="楷体" panose="02010609060101010101" pitchFamily="49" charset="-122"/>
                <a:ea typeface="楷体" panose="02010609060101010101" pitchFamily="49" charset="-122"/>
              </a:rPr>
              <a:t>）和皮尔逊（</a:t>
            </a:r>
            <a:r>
              <a:rPr lang="en-US" altLang="zh-CN" sz="2400" dirty="0" err="1">
                <a:latin typeface="楷体" panose="02010609060101010101" pitchFamily="49" charset="-122"/>
                <a:ea typeface="楷体" panose="02010609060101010101" pitchFamily="49" charset="-122"/>
              </a:rPr>
              <a:t>K.Pearson</a:t>
            </a:r>
            <a:r>
              <a:rPr lang="zh-CN" altLang="en-US" sz="2400" dirty="0">
                <a:latin typeface="楷体" panose="02010609060101010101" pitchFamily="49" charset="-122"/>
                <a:ea typeface="楷体" panose="02010609060101010101" pitchFamily="49" charset="-122"/>
              </a:rPr>
              <a:t>）在研究父母和子女的身高遗传特性时提出。回归分析（</a:t>
            </a:r>
            <a:r>
              <a:rPr lang="en-US" altLang="zh-CN" sz="2400" dirty="0">
                <a:latin typeface="楷体" panose="02010609060101010101" pitchFamily="49" charset="-122"/>
                <a:ea typeface="楷体" panose="02010609060101010101" pitchFamily="49" charset="-122"/>
              </a:rPr>
              <a:t>Regression Analysis</a:t>
            </a:r>
            <a:r>
              <a:rPr lang="zh-CN" altLang="en-US" sz="2400" dirty="0">
                <a:latin typeface="楷体" panose="02010609060101010101" pitchFamily="49" charset="-122"/>
                <a:ea typeface="楷体" panose="02010609060101010101" pitchFamily="49" charset="-122"/>
              </a:rPr>
              <a:t>）是处理多个变量间相关关系的一种数学方法，是机器学习中的监督学习方法。</a:t>
            </a:r>
            <a:endParaRPr lang="en-US" altLang="zh-CN" sz="2400" dirty="0">
              <a:latin typeface="楷体" panose="02010609060101010101" pitchFamily="49" charset="-122"/>
              <a:ea typeface="楷体" panose="02010609060101010101" pitchFamily="49" charset="-122"/>
            </a:endParaRPr>
          </a:p>
          <a:p>
            <a:pPr>
              <a:lnSpc>
                <a:spcPts val="3600"/>
              </a:lnSpc>
              <a:spcAft>
                <a:spcPts val="1200"/>
              </a:spcAft>
            </a:pPr>
            <a:r>
              <a:rPr lang="zh-CN" altLang="en-US" sz="2400" dirty="0">
                <a:latin typeface="楷体" panose="02010609060101010101" pitchFamily="49" charset="-122"/>
                <a:ea typeface="楷体" panose="02010609060101010101" pitchFamily="49" charset="-122"/>
              </a:rPr>
              <a:t>回归模型是一种统计预测模型，需要预测的变量叫做因变量（或响应变量（</a:t>
            </a:r>
            <a:r>
              <a:rPr lang="en-US" altLang="zh-CN" sz="2400" dirty="0">
                <a:latin typeface="楷体" panose="02010609060101010101" pitchFamily="49" charset="-122"/>
                <a:ea typeface="楷体" panose="02010609060101010101" pitchFamily="49" charset="-122"/>
              </a:rPr>
              <a:t>response variable</a:t>
            </a:r>
            <a:r>
              <a:rPr lang="zh-CN" altLang="en-US" sz="2400" dirty="0">
                <a:latin typeface="楷体" panose="02010609060101010101" pitchFamily="49" charset="-122"/>
                <a:ea typeface="楷体" panose="02010609060101010101" pitchFamily="49" charset="-122"/>
              </a:rPr>
              <a:t>）），用来解释因变量变化的变量叫做自变量（或协变量（</a:t>
            </a:r>
            <a:r>
              <a:rPr lang="en-US" altLang="zh-CN" sz="2400" dirty="0">
                <a:latin typeface="楷体" panose="02010609060101010101" pitchFamily="49" charset="-122"/>
                <a:ea typeface="楷体" panose="02010609060101010101" pitchFamily="49" charset="-122"/>
              </a:rPr>
              <a:t>covariate</a:t>
            </a:r>
            <a:r>
              <a:rPr lang="zh-CN" altLang="en-US" sz="2400" dirty="0">
                <a:latin typeface="楷体" panose="02010609060101010101" pitchFamily="49" charset="-122"/>
                <a:ea typeface="楷体" panose="02010609060101010101" pitchFamily="49" charset="-122"/>
              </a:rPr>
              <a:t>）、特征（</a:t>
            </a:r>
            <a:r>
              <a:rPr lang="en-US" altLang="zh-CN" sz="2400" dirty="0">
                <a:latin typeface="楷体" panose="02010609060101010101" pitchFamily="49" charset="-122"/>
                <a:ea typeface="楷体" panose="02010609060101010101" pitchFamily="49" charset="-122"/>
              </a:rPr>
              <a:t>feature</a:t>
            </a:r>
            <a:r>
              <a:rPr lang="zh-CN" altLang="en-US" sz="2400" dirty="0">
                <a:latin typeface="楷体" panose="02010609060101010101" pitchFamily="49" charset="-122"/>
                <a:ea typeface="楷体" panose="02010609060101010101" pitchFamily="49" charset="-122"/>
              </a:rPr>
              <a:t>））。回归模型通过若干个自变量来预测响应变量。</a:t>
            </a:r>
            <a:endParaRPr lang="zh-CN" altLang="en-US" sz="2400" dirty="0">
              <a:latin typeface="楷体" panose="02010609060101010101" pitchFamily="49" charset="-122"/>
              <a:ea typeface="楷体" panose="02010609060101010101" pitchFamily="49" charset="-122"/>
            </a:endParaRPr>
          </a:p>
          <a:p>
            <a:pPr>
              <a:lnSpc>
                <a:spcPts val="3600"/>
              </a:lnSpc>
              <a:spcAft>
                <a:spcPts val="1200"/>
              </a:spcAft>
            </a:pP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p:cNvSpPr txBox="1"/>
          <p:nvPr/>
        </p:nvSpPr>
        <p:spPr>
          <a:xfrm>
            <a:off x="904469" y="1119471"/>
            <a:ext cx="10218056" cy="523220"/>
          </a:xfrm>
          <a:prstGeom prst="rect">
            <a:avLst/>
          </a:prstGeom>
          <a:noFill/>
        </p:spPr>
        <p:txBody>
          <a:bodyPr wrap="square" rtlCol="0">
            <a:spAutoFit/>
          </a:bodyPr>
          <a:lstStyle/>
          <a:p>
            <a:pPr algn="just">
              <a:spcAft>
                <a:spcPts val="0"/>
              </a:spcAft>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四</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协方差</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连接函数</a:t>
            </a:r>
            <a:r>
              <a:rPr lang="en-US" altLang="zh-CN" sz="2800" b="1" i="1" kern="100" dirty="0">
                <a:latin typeface="Times New Roman" panose="02020603050405020304" pitchFamily="18" charset="0"/>
                <a:cs typeface="Times New Roman" panose="02020603050405020304" pitchFamily="18" charset="0"/>
              </a:rPr>
              <a:t>h(·)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与矩阵线性预测器</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2" name="图片 11"/>
          <p:cNvPicPr>
            <a:picLocks noChangeAspect="1"/>
          </p:cNvPicPr>
          <p:nvPr/>
        </p:nvPicPr>
        <p:blipFill>
          <a:blip r:embed="rId1"/>
          <a:stretch>
            <a:fillRect/>
          </a:stretch>
        </p:blipFill>
        <p:spPr>
          <a:xfrm>
            <a:off x="2153670" y="2023945"/>
            <a:ext cx="7884661" cy="3536345"/>
          </a:xfrm>
          <a:prstGeom prst="rect">
            <a:avLst/>
          </a:prstGeom>
        </p:spPr>
      </p:pic>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2182" y="1148188"/>
            <a:ext cx="9688945" cy="3046988"/>
          </a:xfrm>
          <a:prstGeom prst="rect">
            <a:avLst/>
          </a:prstGeom>
        </p:spPr>
        <p:txBody>
          <a:bodyPr wrap="square">
            <a:spAutoFit/>
          </a:bodyPr>
          <a:lstStyle/>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中协方差连接函数常采用恒等函数（</a:t>
            </a:r>
            <a:r>
              <a:rPr lang="en-US" altLang="zh-CN" sz="2400" dirty="0">
                <a:latin typeface="Times New Roman" panose="02020603050405020304" pitchFamily="18" charset="0"/>
                <a:ea typeface="楷体" panose="02010609060101010101" pitchFamily="49" charset="-122"/>
              </a:rPr>
              <a:t>identity</a:t>
            </a:r>
            <a:r>
              <a:rPr lang="zh-CN" altLang="en-US" sz="2400" dirty="0">
                <a:latin typeface="Times New Roman" panose="02020603050405020304" pitchFamily="18" charset="0"/>
                <a:ea typeface="楷体" panose="02010609060101010101" pitchFamily="49" charset="-122"/>
              </a:rPr>
              <a:t>）、逆函数（</a:t>
            </a:r>
            <a:r>
              <a:rPr lang="en-US" altLang="zh-CN" sz="2400" dirty="0">
                <a:latin typeface="Times New Roman" panose="02020603050405020304" pitchFamily="18" charset="0"/>
                <a:ea typeface="楷体" panose="02010609060101010101" pitchFamily="49" charset="-122"/>
              </a:rPr>
              <a:t>inverse</a:t>
            </a:r>
            <a:r>
              <a:rPr lang="zh-CN" altLang="en-US" sz="2400" dirty="0">
                <a:latin typeface="Times New Roman" panose="02020603050405020304" pitchFamily="18" charset="0"/>
                <a:ea typeface="楷体" panose="02010609060101010101" pitchFamily="49" charset="-122"/>
              </a:rPr>
              <a:t>）和</a:t>
            </a:r>
            <a:r>
              <a:rPr lang="zh-CN" altLang="en-US" sz="2400" dirty="0" smtClean="0">
                <a:latin typeface="Times New Roman" panose="02020603050405020304" pitchFamily="18" charset="0"/>
                <a:ea typeface="楷体" panose="02010609060101010101" pitchFamily="49" charset="-122"/>
              </a:rPr>
              <a:t>指数</a:t>
            </a:r>
            <a:r>
              <a:rPr lang="zh-CN" altLang="en-US" sz="2400" dirty="0">
                <a:latin typeface="Times New Roman" panose="02020603050405020304" pitchFamily="18" charset="0"/>
                <a:ea typeface="楷体" panose="02010609060101010101" pitchFamily="49" charset="-122"/>
              </a:rPr>
              <a:t>矩阵函数（</a:t>
            </a:r>
            <a:r>
              <a:rPr lang="en-US" altLang="zh-CN" sz="2400" dirty="0">
                <a:latin typeface="Times New Roman" panose="02020603050405020304" pitchFamily="18" charset="0"/>
                <a:ea typeface="楷体" panose="02010609060101010101" pitchFamily="49" charset="-122"/>
              </a:rPr>
              <a:t>exponential-matrix</a:t>
            </a:r>
            <a:r>
              <a:rPr lang="zh-CN" altLang="en-US"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实际上，很难定义散度参数向量</a:t>
            </a:r>
            <a:r>
              <a:rPr lang="en-US" altLang="zh-CN" sz="2400" b="1" i="1" dirty="0" err="1">
                <a:latin typeface="Times New Roman" panose="02020603050405020304" pitchFamily="18" charset="0"/>
                <a:ea typeface="楷体" panose="02010609060101010101" pitchFamily="49" charset="-122"/>
              </a:rPr>
              <a:t>τ</a:t>
            </a:r>
            <a:r>
              <a:rPr lang="en-US" altLang="zh-CN" i="1" dirty="0" err="1">
                <a:latin typeface="Times New Roman" panose="02020603050405020304" pitchFamily="18" charset="0"/>
                <a:ea typeface="楷体" panose="02010609060101010101" pitchFamily="49" charset="-122"/>
              </a:rPr>
              <a:t>r</a:t>
            </a:r>
            <a:r>
              <a:rPr lang="en-US" altLang="zh-CN" sz="2400"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的参数空间。</a:t>
            </a:r>
            <a:r>
              <a:rPr lang="en-US" altLang="zh-CN" sz="2400" dirty="0" err="1">
                <a:latin typeface="Times New Roman" panose="02020603050405020304" pitchFamily="18" charset="0"/>
                <a:ea typeface="楷体" panose="02010609060101010101" pitchFamily="49" charset="-122"/>
              </a:rPr>
              <a:t>Bonat</a:t>
            </a:r>
            <a:r>
              <a:rPr lang="en-US" altLang="zh-CN" sz="2400" dirty="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和</a:t>
            </a:r>
            <a:r>
              <a:rPr lang="en-US" altLang="zh-CN" sz="2400" dirty="0" err="1" smtClean="0">
                <a:latin typeface="Times New Roman" panose="02020603050405020304" pitchFamily="18" charset="0"/>
                <a:ea typeface="楷体" panose="02010609060101010101" pitchFamily="49" charset="-122"/>
              </a:rPr>
              <a:t>Jørgensen</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利用</a:t>
            </a:r>
            <a:r>
              <a:rPr lang="zh-CN" altLang="en-US" sz="2400" dirty="0" smtClean="0">
                <a:latin typeface="Times New Roman" panose="02020603050405020304" pitchFamily="18" charset="0"/>
                <a:ea typeface="楷体" panose="02010609060101010101" pitchFamily="49" charset="-122"/>
              </a:rPr>
              <a:t>倒数似然</a:t>
            </a:r>
            <a:r>
              <a:rPr lang="zh-CN" altLang="en-US" sz="2400" dirty="0">
                <a:latin typeface="Times New Roman" panose="02020603050405020304" pitchFamily="18" charset="0"/>
                <a:ea typeface="楷体" panose="02010609060101010101" pitchFamily="49" charset="-122"/>
              </a:rPr>
              <a:t>算法，使用一个调整常数来控制算法的步长，并避免参数向量</a:t>
            </a:r>
            <a:r>
              <a:rPr lang="en-US" altLang="zh-CN" sz="2400" b="1" i="1" dirty="0" err="1">
                <a:latin typeface="Times New Roman" panose="02020603050405020304" pitchFamily="18" charset="0"/>
                <a:ea typeface="楷体" panose="02010609060101010101" pitchFamily="49" charset="-122"/>
              </a:rPr>
              <a:t>τ</a:t>
            </a:r>
            <a:r>
              <a:rPr lang="en-US" altLang="zh-CN" i="1" dirty="0" err="1">
                <a:latin typeface="Times New Roman" panose="02020603050405020304" pitchFamily="18" charset="0"/>
                <a:ea typeface="楷体" panose="02010609060101010101" pitchFamily="49" charset="-122"/>
              </a:rPr>
              <a:t>r</a:t>
            </a:r>
            <a:r>
              <a:rPr lang="en-US" altLang="zh-CN"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的不合理值。</a:t>
            </a:r>
            <a:endParaRPr lang="zh-CN" altLang="en-US" sz="2400" dirty="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矩阵预测器中的协方差结构常采用协方差矩阵的线性模型，用于处理非高斯</a:t>
            </a:r>
            <a:r>
              <a:rPr lang="zh-CN" altLang="en-US" sz="2400" dirty="0" smtClean="0">
                <a:latin typeface="Times New Roman" panose="02020603050405020304" pitchFamily="18" charset="0"/>
                <a:ea typeface="楷体" panose="02010609060101010101" pitchFamily="49" charset="-122"/>
              </a:rPr>
              <a:t>数据</a:t>
            </a:r>
            <a:r>
              <a:rPr lang="zh-CN" altLang="en-US" sz="2400" dirty="0">
                <a:latin typeface="Times New Roman" panose="02020603050405020304" pitchFamily="18" charset="0"/>
                <a:ea typeface="楷体" panose="02010609060101010101" pitchFamily="49" charset="-122"/>
              </a:rPr>
              <a:t>、纵向自相关数据（如复合对称、移动平均和一阶自回归等）、空间数据及区域</a:t>
            </a:r>
            <a:r>
              <a:rPr lang="zh-CN" altLang="en-US" sz="2400" dirty="0" smtClean="0">
                <a:latin typeface="Times New Roman" panose="02020603050405020304" pitchFamily="18" charset="0"/>
                <a:ea typeface="楷体" panose="02010609060101010101" pitchFamily="49" charset="-122"/>
              </a:rPr>
              <a:t>数据</a:t>
            </a:r>
            <a:r>
              <a:rPr lang="zh-CN" altLang="en-US" sz="2400" dirty="0">
                <a:latin typeface="Times New Roman" panose="02020603050405020304" pitchFamily="18" charset="0"/>
                <a:ea typeface="楷体" panose="02010609060101010101" pitchFamily="49" charset="-122"/>
              </a:rPr>
              <a:t>等。关于如何指定矩阵</a:t>
            </a:r>
            <a:r>
              <a:rPr lang="en-US" altLang="zh-CN" sz="2400" dirty="0" err="1">
                <a:latin typeface="Times New Roman" panose="02020603050405020304" pitchFamily="18" charset="0"/>
                <a:ea typeface="楷体" panose="02010609060101010101" pitchFamily="49" charset="-122"/>
              </a:rPr>
              <a:t>Z</a:t>
            </a:r>
            <a:r>
              <a:rPr lang="en-US" altLang="zh-CN" sz="2400" i="1" dirty="0" err="1">
                <a:latin typeface="Times New Roman" panose="02020603050405020304" pitchFamily="18" charset="0"/>
                <a:ea typeface="楷体" panose="02010609060101010101" pitchFamily="49" charset="-122"/>
              </a:rPr>
              <a:t>rd</a:t>
            </a:r>
            <a:r>
              <a:rPr lang="zh-CN" altLang="en-US" sz="2400" dirty="0">
                <a:latin typeface="Times New Roman" panose="02020603050405020304" pitchFamily="18" charset="0"/>
                <a:ea typeface="楷体" panose="02010609060101010101" pitchFamily="49" charset="-122"/>
              </a:rPr>
              <a:t>，详见</a:t>
            </a:r>
            <a:r>
              <a:rPr lang="en-US" altLang="zh-CN" sz="2400" dirty="0">
                <a:latin typeface="Times New Roman" panose="02020603050405020304" pitchFamily="18" charset="0"/>
                <a:ea typeface="楷体" panose="02010609060101010101" pitchFamily="49" charset="-122"/>
              </a:rPr>
              <a:t>[40]</a:t>
            </a:r>
            <a:r>
              <a:rPr lang="zh-CN" altLang="en-US"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sp>
        <p:nvSpPr>
          <p:cNvPr id="5" name="TextBox 1"/>
          <p:cNvSpPr txBox="1"/>
          <p:nvPr/>
        </p:nvSpPr>
        <p:spPr>
          <a:xfrm>
            <a:off x="904469" y="4116673"/>
            <a:ext cx="10218056" cy="461665"/>
          </a:xfrm>
          <a:prstGeom prst="rect">
            <a:avLst/>
          </a:prstGeom>
          <a:noFill/>
        </p:spPr>
        <p:txBody>
          <a:bodyPr wrap="square" rtlCol="0">
            <a:spAutoFit/>
          </a:bodyPr>
          <a:lstStyle/>
          <a:p>
            <a:pPr algn="just">
              <a:spcAft>
                <a:spcPts val="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五、连接函数</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g(·)</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1450107" y="4578338"/>
            <a:ext cx="9014691" cy="830997"/>
          </a:xfrm>
          <a:prstGeom prst="rect">
            <a:avLst/>
          </a:prstGeom>
        </p:spPr>
        <p:txBody>
          <a:bodyPr wrap="square">
            <a:spAutoFit/>
          </a:bodyPr>
          <a:lstStyle/>
          <a:p>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模型中，连接函数</a:t>
            </a:r>
            <a:r>
              <a:rPr lang="en-US" altLang="zh-CN" sz="2400" dirty="0">
                <a:latin typeface="Times New Roman" panose="02020603050405020304" pitchFamily="18" charset="0"/>
                <a:ea typeface="楷体" panose="02010609060101010101" pitchFamily="49" charset="-122"/>
              </a:rPr>
              <a:t>g(·) </a:t>
            </a:r>
            <a:r>
              <a:rPr lang="zh-CN" altLang="en-US" sz="2400" dirty="0">
                <a:latin typeface="Times New Roman" panose="02020603050405020304" pitchFamily="18" charset="0"/>
                <a:ea typeface="楷体" panose="02010609060101010101" pitchFamily="49" charset="-122"/>
              </a:rPr>
              <a:t>将响应变量的期望与协变量联系起来，反映</a:t>
            </a:r>
            <a:r>
              <a:rPr lang="zh-CN" altLang="en-US" sz="2400" dirty="0" smtClean="0">
                <a:latin typeface="Times New Roman" panose="02020603050405020304" pitchFamily="18" charset="0"/>
                <a:ea typeface="楷体" panose="02010609060101010101" pitchFamily="49" charset="-122"/>
              </a:rPr>
              <a:t>了模型</a:t>
            </a:r>
            <a:r>
              <a:rPr lang="zh-CN" altLang="en-US" sz="2400" dirty="0">
                <a:latin typeface="Times New Roman" panose="02020603050405020304" pitchFamily="18" charset="0"/>
                <a:ea typeface="楷体" panose="02010609060101010101" pitchFamily="49" charset="-122"/>
              </a:rPr>
              <a:t>的均值结构。常采用的连接函数也如表</a:t>
            </a:r>
            <a:r>
              <a:rPr lang="en-US" altLang="zh-CN" sz="2400" dirty="0">
                <a:latin typeface="Times New Roman" panose="02020603050405020304" pitchFamily="18" charset="0"/>
                <a:ea typeface="楷体" panose="02010609060101010101" pitchFamily="49" charset="-122"/>
              </a:rPr>
              <a:t>3.2</a:t>
            </a:r>
            <a:r>
              <a:rPr lang="zh-CN" altLang="en-US"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79724" y="1025133"/>
            <a:ext cx="1832553" cy="584775"/>
          </a:xfrm>
          <a:prstGeom prst="rect">
            <a:avLst/>
          </a:prstGeom>
        </p:spPr>
        <p:txBody>
          <a:bodyPr wrap="none">
            <a:spAutoFit/>
          </a:bodyPr>
          <a:lstStyle/>
          <a:p>
            <a:r>
              <a:rPr lang="zh-CN" altLang="en-US" sz="3200" b="1" dirty="0" smtClean="0">
                <a:solidFill>
                  <a:schemeClr val="accent3"/>
                </a:solidFill>
                <a:latin typeface="Times New Roman" panose="02020603050405020304" pitchFamily="18" charset="0"/>
                <a:ea typeface="楷体" panose="02010609060101010101" pitchFamily="49" charset="-122"/>
              </a:rPr>
              <a:t>参数估计</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2121719" y="1909297"/>
            <a:ext cx="7948563" cy="3346193"/>
          </a:xfrm>
          <a:prstGeom prst="rect">
            <a:avLst/>
          </a:prstGeom>
        </p:spPr>
      </p:pic>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b="23698"/>
          <a:stretch>
            <a:fillRect/>
          </a:stretch>
        </p:blipFill>
        <p:spPr>
          <a:xfrm>
            <a:off x="2469995" y="1186289"/>
            <a:ext cx="7252010" cy="4752692"/>
          </a:xfrm>
          <a:prstGeom prst="rect">
            <a:avLst/>
          </a:prstGeom>
        </p:spPr>
      </p:pic>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b="80053"/>
          <a:stretch>
            <a:fillRect/>
          </a:stretch>
        </p:blipFill>
        <p:spPr>
          <a:xfrm>
            <a:off x="2103688" y="940687"/>
            <a:ext cx="7079238" cy="283247"/>
          </a:xfrm>
          <a:prstGeom prst="rect">
            <a:avLst/>
          </a:prstGeom>
        </p:spPr>
      </p:pic>
      <p:pic>
        <p:nvPicPr>
          <p:cNvPr id="4" name="图片 3"/>
          <p:cNvPicPr>
            <a:picLocks noChangeAspect="1"/>
          </p:cNvPicPr>
          <p:nvPr/>
        </p:nvPicPr>
        <p:blipFill>
          <a:blip r:embed="rId2">
            <a:clrChange>
              <a:clrFrom>
                <a:srgbClr val="FFFFFF"/>
              </a:clrFrom>
              <a:clrTo>
                <a:srgbClr val="FFFFFF">
                  <a:alpha val="0"/>
                </a:srgbClr>
              </a:clrTo>
            </a:clrChange>
          </a:blip>
          <a:stretch>
            <a:fillRect/>
          </a:stretch>
        </p:blipFill>
        <p:spPr>
          <a:xfrm>
            <a:off x="1728804" y="1708728"/>
            <a:ext cx="7654159" cy="4636654"/>
          </a:xfrm>
          <a:prstGeom prst="rect">
            <a:avLst/>
          </a:prstGeom>
        </p:spPr>
      </p:pic>
      <p:pic>
        <p:nvPicPr>
          <p:cNvPr id="5" name="图片 4"/>
          <p:cNvPicPr>
            <a:picLocks noChangeAspect="1"/>
          </p:cNvPicPr>
          <p:nvPr/>
        </p:nvPicPr>
        <p:blipFill>
          <a:blip r:embed="rId3"/>
          <a:stretch>
            <a:fillRect/>
          </a:stretch>
        </p:blipFill>
        <p:spPr>
          <a:xfrm>
            <a:off x="2618208" y="1209964"/>
            <a:ext cx="7094563" cy="621794"/>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884204" y="4084756"/>
            <a:ext cx="6423593" cy="1016497"/>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回归分析实践</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7" name="矩形 6"/>
          <p:cNvSpPr/>
          <p:nvPr/>
        </p:nvSpPr>
        <p:spPr>
          <a:xfrm>
            <a:off x="5179724" y="853683"/>
            <a:ext cx="2129109" cy="584775"/>
          </a:xfrm>
          <a:prstGeom prst="rect">
            <a:avLst/>
          </a:prstGeom>
        </p:spPr>
        <p:txBody>
          <a:bodyPr wrap="none">
            <a:spAutoFit/>
          </a:bodyPr>
          <a:lstStyle/>
          <a:p>
            <a:r>
              <a:rPr lang="en-US" altLang="zh-CN" sz="3200" b="1" dirty="0" smtClean="0">
                <a:solidFill>
                  <a:schemeClr val="accent3"/>
                </a:solidFill>
                <a:latin typeface="Times New Roman" panose="02020603050405020304" pitchFamily="18" charset="0"/>
                <a:ea typeface="楷体" panose="02010609060101010101" pitchFamily="49" charset="-122"/>
              </a:rPr>
              <a:t>R</a:t>
            </a:r>
            <a:r>
              <a:rPr lang="zh-CN" altLang="en-US" sz="3200" b="1" dirty="0" smtClean="0">
                <a:solidFill>
                  <a:schemeClr val="accent3"/>
                </a:solidFill>
                <a:latin typeface="Times New Roman" panose="02020603050405020304" pitchFamily="18" charset="0"/>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矩形 7"/>
          <p:cNvSpPr/>
          <p:nvPr/>
        </p:nvSpPr>
        <p:spPr>
          <a:xfrm>
            <a:off x="497804" y="1438458"/>
            <a:ext cx="9579645" cy="1200329"/>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单响应变量的线性回归模型</a:t>
            </a:r>
            <a:endParaRPr lang="zh-CN" altLang="en-US" sz="2400" b="1"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）下面对影响城镇居民消费支出的影响因素进行回归分析。用</a:t>
            </a:r>
            <a:r>
              <a:rPr lang="en-US" altLang="zh-CN" sz="2400" dirty="0">
                <a:latin typeface="楷体" panose="02010609060101010101" pitchFamily="49" charset="-122"/>
                <a:ea typeface="楷体" panose="02010609060101010101" pitchFamily="49" charset="-122"/>
              </a:rPr>
              <a:t>R </a:t>
            </a:r>
            <a:r>
              <a:rPr lang="zh-CN" altLang="en-US" sz="2400" dirty="0">
                <a:latin typeface="楷体" panose="02010609060101010101" pitchFamily="49" charset="-122"/>
                <a:ea typeface="楷体" panose="02010609060101010101" pitchFamily="49" charset="-122"/>
              </a:rPr>
              <a:t>语言对数据进行回归分析，代码如下：</a:t>
            </a:r>
            <a:endParaRPr lang="zh-CN" altLang="en-US" sz="2400"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rotWithShape="1">
          <a:blip r:embed="rId1"/>
          <a:srcRect t="2311"/>
          <a:stretch>
            <a:fillRect/>
          </a:stretch>
        </p:blipFill>
        <p:spPr>
          <a:xfrm>
            <a:off x="1215846" y="2799032"/>
            <a:ext cx="9760308" cy="2406455"/>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2" name="矩形 1"/>
          <p:cNvSpPr/>
          <p:nvPr/>
        </p:nvSpPr>
        <p:spPr>
          <a:xfrm>
            <a:off x="1019175" y="1014710"/>
            <a:ext cx="8991600" cy="830997"/>
          </a:xfrm>
          <a:prstGeom prst="rect">
            <a:avLst/>
          </a:prstGeom>
        </p:spPr>
        <p:txBody>
          <a:bodyPr wrap="square">
            <a:spAutoFit/>
          </a:bodyPr>
          <a:lstStyle/>
          <a:p>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输出结果此处省略。从回归参数估计结果可以看出，</a:t>
            </a:r>
            <a:r>
              <a:rPr lang="en-US" altLang="zh-CN" sz="2400" i="1" dirty="0" smtClean="0">
                <a:latin typeface="Times New Roman" panose="02020603050405020304" pitchFamily="18" charset="0"/>
                <a:ea typeface="楷体" panose="02010609060101010101" pitchFamily="49" charset="-122"/>
              </a:rPr>
              <a:t>F</a:t>
            </a:r>
            <a:r>
              <a:rPr lang="zh-CN" altLang="en-US" sz="2400" dirty="0" smtClean="0">
                <a:latin typeface="Times New Roman" panose="02020603050405020304" pitchFamily="18" charset="0"/>
                <a:ea typeface="楷体" panose="02010609060101010101" pitchFamily="49" charset="-122"/>
              </a:rPr>
              <a:t>检验</a:t>
            </a:r>
            <a:r>
              <a:rPr lang="zh-CN" altLang="en-US" sz="2400" dirty="0">
                <a:latin typeface="Times New Roman" panose="02020603050405020304" pitchFamily="18" charset="0"/>
                <a:ea typeface="楷体" panose="02010609060101010101" pitchFamily="49" charset="-122"/>
              </a:rPr>
              <a:t>对应的</a:t>
            </a:r>
            <a:r>
              <a:rPr lang="en-US" altLang="zh-CN" sz="2400" i="1" dirty="0" smtClean="0">
                <a:latin typeface="Times New Roman" panose="02020603050405020304" pitchFamily="18" charset="0"/>
                <a:ea typeface="楷体" panose="02010609060101010101" pitchFamily="49" charset="-122"/>
              </a:rPr>
              <a:t>P</a:t>
            </a:r>
            <a:r>
              <a:rPr lang="zh-CN" altLang="en-US" sz="2400" dirty="0" smtClean="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&lt;0.05</a:t>
            </a:r>
            <a:r>
              <a:rPr lang="zh-CN" altLang="en-US" sz="2400" dirty="0" smtClean="0">
                <a:latin typeface="Times New Roman" panose="02020603050405020304" pitchFamily="18" charset="0"/>
                <a:ea typeface="楷体" panose="02010609060101010101" pitchFamily="49" charset="-122"/>
              </a:rPr>
              <a:t>，即</a:t>
            </a:r>
            <a:r>
              <a:rPr lang="zh-CN" altLang="en-US" sz="2400" dirty="0">
                <a:latin typeface="Times New Roman" panose="02020603050405020304" pitchFamily="18" charset="0"/>
                <a:ea typeface="楷体" panose="02010609060101010101" pitchFamily="49" charset="-122"/>
              </a:rPr>
              <a:t>回归方程通过了显著性检验。拟合的回归方程为</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519590" y="1845707"/>
            <a:ext cx="7152821" cy="945118"/>
          </a:xfrm>
          <a:prstGeom prst="rect">
            <a:avLst/>
          </a:prstGeom>
        </p:spPr>
      </p:pic>
      <p:sp>
        <p:nvSpPr>
          <p:cNvPr id="5" name="矩形 4"/>
          <p:cNvSpPr/>
          <p:nvPr/>
        </p:nvSpPr>
        <p:spPr>
          <a:xfrm>
            <a:off x="1019175" y="2790825"/>
            <a:ext cx="9163050" cy="2677656"/>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回归参数估计结果显示，自变量</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1</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6</a:t>
            </a:r>
            <a:r>
              <a:rPr lang="en-US" altLang="zh-CN" sz="2400"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对应</a:t>
            </a:r>
            <a:r>
              <a:rPr lang="en-US" altLang="zh-CN" sz="2400" i="1" dirty="0">
                <a:latin typeface="Times New Roman" panose="02020603050405020304" pitchFamily="18" charset="0"/>
                <a:ea typeface="楷体" panose="02010609060101010101" pitchFamily="49" charset="-122"/>
              </a:rPr>
              <a:t>t </a:t>
            </a:r>
            <a:r>
              <a:rPr lang="zh-CN" altLang="en-US" sz="2400" dirty="0">
                <a:latin typeface="Times New Roman" panose="02020603050405020304" pitchFamily="18" charset="0"/>
                <a:ea typeface="楷体" panose="02010609060101010101" pitchFamily="49" charset="-122"/>
              </a:rPr>
              <a:t>检验的</a:t>
            </a:r>
            <a:r>
              <a:rPr lang="en-US" altLang="zh-CN" sz="2400" i="1" dirty="0">
                <a:latin typeface="Times New Roman" panose="02020603050405020304" pitchFamily="18" charset="0"/>
                <a:ea typeface="楷体" panose="02010609060101010101" pitchFamily="49" charset="-122"/>
              </a:rPr>
              <a:t>P</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&lt;0.05</a:t>
            </a:r>
            <a:r>
              <a:rPr lang="zh-CN" altLang="en-US" sz="2400" dirty="0">
                <a:latin typeface="Times New Roman" panose="02020603050405020304" pitchFamily="18" charset="0"/>
                <a:ea typeface="楷体" panose="02010609060101010101" pitchFamily="49" charset="-122"/>
              </a:rPr>
              <a:t>，其</a:t>
            </a:r>
            <a:r>
              <a:rPr lang="zh-CN" altLang="en-US" sz="2400" dirty="0" smtClean="0">
                <a:latin typeface="Times New Roman" panose="02020603050405020304" pitchFamily="18" charset="0"/>
                <a:ea typeface="楷体" panose="02010609060101010101" pitchFamily="49" charset="-122"/>
              </a:rPr>
              <a:t>回归系数显著</a:t>
            </a:r>
            <a:r>
              <a:rPr lang="zh-CN" altLang="en-US" sz="2400" dirty="0">
                <a:latin typeface="Times New Roman" panose="02020603050405020304" pitchFamily="18" charset="0"/>
                <a:ea typeface="楷体" panose="02010609060101010101" pitchFamily="49" charset="-122"/>
              </a:rPr>
              <a:t>不为零。</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1</a:t>
            </a:r>
            <a:r>
              <a:rPr lang="en-US" altLang="zh-CN" sz="2400" i="1" dirty="0">
                <a:latin typeface="Times New Roman" panose="02020603050405020304" pitchFamily="18" charset="0"/>
                <a:ea typeface="楷体" panose="02010609060101010101" pitchFamily="49" charset="-122"/>
              </a:rPr>
              <a:t>~X</a:t>
            </a:r>
            <a:r>
              <a:rPr lang="en-US" altLang="zh-CN" sz="1600" i="1" dirty="0">
                <a:latin typeface="Times New Roman" panose="02020603050405020304" pitchFamily="18" charset="0"/>
                <a:ea typeface="楷体" panose="02010609060101010101" pitchFamily="49" charset="-122"/>
              </a:rPr>
              <a:t>6</a:t>
            </a:r>
            <a:r>
              <a:rPr lang="en-US" altLang="zh-CN" sz="2400" i="1"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对</a:t>
            </a:r>
            <a:r>
              <a:rPr lang="en-US" altLang="zh-CN" sz="2400" i="1" dirty="0">
                <a:latin typeface="Times New Roman" panose="02020603050405020304" pitchFamily="18" charset="0"/>
                <a:ea typeface="楷体" panose="02010609060101010101" pitchFamily="49" charset="-122"/>
              </a:rPr>
              <a:t>Y</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影响显著，且回归系数为</a:t>
            </a:r>
            <a:r>
              <a:rPr lang="zh-CN" altLang="en-US" sz="2400" dirty="0" smtClean="0">
                <a:latin typeface="Times New Roman" panose="02020603050405020304" pitchFamily="18" charset="0"/>
                <a:ea typeface="楷体" panose="02010609060101010101" pitchFamily="49" charset="-122"/>
              </a:rPr>
              <a:t>正。但</a:t>
            </a:r>
            <a:r>
              <a:rPr lang="zh-CN" altLang="en-US" sz="2400" dirty="0">
                <a:latin typeface="Times New Roman" panose="02020603050405020304" pitchFamily="18" charset="0"/>
                <a:ea typeface="楷体" panose="02010609060101010101" pitchFamily="49" charset="-122"/>
              </a:rPr>
              <a:t>回归常数和自变量</a:t>
            </a:r>
            <a:r>
              <a:rPr lang="en-US" altLang="zh-CN" sz="2400" i="1" dirty="0" smtClean="0">
                <a:latin typeface="Times New Roman" panose="02020603050405020304" pitchFamily="18" charset="0"/>
                <a:ea typeface="楷体" panose="02010609060101010101" pitchFamily="49" charset="-122"/>
              </a:rPr>
              <a:t>X</a:t>
            </a:r>
            <a:r>
              <a:rPr lang="en-US" altLang="zh-CN" sz="1600" i="1" dirty="0" smtClean="0">
                <a:latin typeface="Times New Roman" panose="02020603050405020304" pitchFamily="18" charset="0"/>
                <a:ea typeface="楷体" panose="02010609060101010101" pitchFamily="49" charset="-122"/>
              </a:rPr>
              <a:t>7</a:t>
            </a:r>
            <a:r>
              <a:rPr lang="en-US" altLang="zh-CN" sz="2400" i="1" dirty="0" smtClean="0">
                <a:latin typeface="Times New Roman" panose="02020603050405020304" pitchFamily="18" charset="0"/>
                <a:ea typeface="楷体" panose="02010609060101010101" pitchFamily="49" charset="-122"/>
              </a:rPr>
              <a:t>~X</a:t>
            </a:r>
            <a:r>
              <a:rPr lang="en-US" altLang="zh-CN" sz="1600" i="1" dirty="0" smtClean="0">
                <a:latin typeface="Times New Roman" panose="02020603050405020304" pitchFamily="18" charset="0"/>
                <a:ea typeface="楷体" panose="02010609060101010101" pitchFamily="49" charset="-122"/>
              </a:rPr>
              <a:t>9</a:t>
            </a:r>
            <a:r>
              <a:rPr lang="zh-CN" altLang="en-US" sz="2400" dirty="0" smtClean="0">
                <a:latin typeface="Times New Roman" panose="02020603050405020304" pitchFamily="18" charset="0"/>
                <a:ea typeface="楷体" panose="02010609060101010101" pitchFamily="49" charset="-122"/>
              </a:rPr>
              <a:t>的</a:t>
            </a:r>
            <a:r>
              <a:rPr lang="zh-CN" altLang="en-US" sz="2400" dirty="0">
                <a:latin typeface="Times New Roman" panose="02020603050405020304" pitchFamily="18" charset="0"/>
                <a:ea typeface="楷体" panose="02010609060101010101" pitchFamily="49" charset="-122"/>
              </a:rPr>
              <a:t>显著性检验不能通过，还要进一步完善模型。</a:t>
            </a:r>
            <a:endParaRPr lang="zh-CN" altLang="en-US" sz="2400" dirty="0">
              <a:latin typeface="Times New Roman" panose="02020603050405020304" pitchFamily="18" charset="0"/>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2</a:t>
            </a:r>
            <a:r>
              <a:rPr lang="zh-CN" altLang="en-US" sz="2400" dirty="0">
                <a:latin typeface="Times New Roman" panose="02020603050405020304" pitchFamily="18" charset="0"/>
                <a:ea typeface="楷体" panose="02010609060101010101" pitchFamily="49" charset="-122"/>
              </a:rPr>
              <a:t>）利用显著性自变量，使用</a:t>
            </a:r>
            <a:r>
              <a:rPr lang="en-US" altLang="zh-CN" sz="2400" dirty="0">
                <a:latin typeface="Times New Roman" panose="02020603050405020304" pitchFamily="18" charset="0"/>
                <a:ea typeface="楷体" panose="02010609060101010101" pitchFamily="49" charset="-122"/>
              </a:rPr>
              <a:t>lm </a:t>
            </a:r>
            <a:r>
              <a:rPr lang="zh-CN" altLang="en-US" sz="2400" dirty="0">
                <a:latin typeface="Times New Roman" panose="02020603050405020304" pitchFamily="18" charset="0"/>
                <a:ea typeface="楷体" panose="02010609060101010101" pitchFamily="49" charset="-122"/>
              </a:rPr>
              <a:t>函数对影响城镇居民消费支出作第二次回归，</a:t>
            </a:r>
            <a:endParaRPr lang="zh-CN" altLang="en-US" sz="2400" dirty="0">
              <a:latin typeface="Times New Roman" panose="02020603050405020304" pitchFamily="18" charset="0"/>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从而最终回归方程为</a:t>
            </a:r>
            <a:endParaRPr lang="zh-CN" altLang="en-US" sz="2400" dirty="0">
              <a:latin typeface="Times New Roman" panose="02020603050405020304" pitchFamily="18" charset="0"/>
              <a:ea typeface="楷体" panose="02010609060101010101" pitchFamily="49" charset="-122"/>
            </a:endParaRPr>
          </a:p>
        </p:txBody>
      </p:sp>
      <p:pic>
        <p:nvPicPr>
          <p:cNvPr id="6" name="图片 5"/>
          <p:cNvPicPr>
            <a:picLocks noChangeAspect="1"/>
          </p:cNvPicPr>
          <p:nvPr/>
        </p:nvPicPr>
        <p:blipFill>
          <a:blip r:embed="rId2"/>
          <a:stretch>
            <a:fillRect/>
          </a:stretch>
        </p:blipFill>
        <p:spPr>
          <a:xfrm>
            <a:off x="2167246" y="5601579"/>
            <a:ext cx="7857508" cy="362305"/>
          </a:xfrm>
          <a:prstGeom prst="rect">
            <a:avLst/>
          </a:prstGeom>
        </p:spPr>
      </p:pic>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435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1"/>
          <a:stretch>
            <a:fillRect/>
          </a:stretch>
        </p:blipFill>
        <p:spPr>
          <a:xfrm>
            <a:off x="1629147" y="1530793"/>
            <a:ext cx="8933707" cy="3888932"/>
          </a:xfrm>
          <a:prstGeom prst="rect">
            <a:avLst/>
          </a:prstGeom>
        </p:spPr>
      </p:pic>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435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1"/>
          <a:stretch>
            <a:fillRect/>
          </a:stretch>
        </p:blipFill>
        <p:spPr>
          <a:xfrm>
            <a:off x="1904348" y="873482"/>
            <a:ext cx="8439802" cy="5641458"/>
          </a:xfrm>
          <a:prstGeom prst="rect">
            <a:avLst/>
          </a:prstGeom>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693" y="956493"/>
            <a:ext cx="11533579" cy="5016758"/>
          </a:xfrm>
          <a:prstGeom prst="rect">
            <a:avLst/>
          </a:prstGeom>
          <a:noFill/>
        </p:spPr>
        <p:txBody>
          <a:bodyPr wrap="square" rtlCol="0">
            <a:spAutoFit/>
          </a:bodyPr>
          <a:lstStyle/>
          <a:p>
            <a:pPr>
              <a:lnSpc>
                <a:spcPts val="3600"/>
              </a:lnSpc>
              <a:spcAft>
                <a:spcPts val="120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从响应变量个数来看，回归模型中可以有一个响应变量，也可以有多个响应</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变量。</a:t>
            </a:r>
            <a:endParaRPr lang="en-US" altLang="zh-CN" sz="2400" b="1" dirty="0" smtClean="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从</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响应变量取值来看，回归模型中的响应变量可以是连续变量，也可以是</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离散变量。</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一般的回归模型适用于单个响应变量、取值为连续型且一般服从正态分布的</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情形。</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广义线性模型</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generalized linear models</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GLM</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）适用于单个响应变量、取值是</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离散</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型且分布服从指数分布族的情形</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多元</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响应变量协方差广义线性模型（</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multivariate covariance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generalized linear model, </a:t>
            </a:r>
            <a:r>
              <a:rPr lang="en-US" altLang="zh-CN" sz="2000" dirty="0" err="1">
                <a:latin typeface="Times New Roman" panose="02020603050405020304" pitchFamily="18" charset="0"/>
                <a:ea typeface="楷体" panose="02010609060101010101" pitchFamily="49" charset="-122"/>
                <a:cs typeface="Times New Roman" panose="02020603050405020304" pitchFamily="18" charset="0"/>
              </a:rPr>
              <a:t>McGLM</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）是广义线性模型的扩展，适用于</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服从非正态分布</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且不独立的多个响应变量的情形。</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a:p>
            <a:pPr>
              <a:lnSpc>
                <a:spcPts val="3600"/>
              </a:lnSpc>
              <a:spcAft>
                <a:spcPts val="1200"/>
              </a:spcAft>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本章主要介绍单响应变量的线性回归模型、单响应变量的广义线性模型（</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GLM</a:t>
            </a:r>
            <a:r>
              <a:rPr lang="zh-CN" altLang="en-US" sz="2400" b="1" dirty="0" smtClean="0">
                <a:latin typeface="Times New Roman" panose="02020603050405020304" pitchFamily="18" charset="0"/>
                <a:ea typeface="楷体" panose="02010609060101010101" pitchFamily="49" charset="-122"/>
                <a:cs typeface="Times New Roman" panose="02020603050405020304" pitchFamily="18" charset="0"/>
              </a:rPr>
              <a:t>）和</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多元响应变量协方差广义线性模型（</a:t>
            </a:r>
            <a:r>
              <a:rPr lang="en-US" altLang="zh-CN" sz="2400" b="1" dirty="0" err="1">
                <a:latin typeface="Times New Roman" panose="02020603050405020304" pitchFamily="18" charset="0"/>
                <a:ea typeface="楷体" panose="02010609060101010101" pitchFamily="49" charset="-122"/>
                <a:cs typeface="Times New Roman" panose="02020603050405020304" pitchFamily="18" charset="0"/>
              </a:rPr>
              <a:t>McGLM</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435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3" name="矩形 2"/>
          <p:cNvSpPr/>
          <p:nvPr/>
        </p:nvSpPr>
        <p:spPr>
          <a:xfrm>
            <a:off x="990600" y="1046887"/>
            <a:ext cx="9191625" cy="1569660"/>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岭迹图</a:t>
            </a:r>
            <a:r>
              <a:rPr lang="en-US" altLang="zh-CN" sz="2400" dirty="0">
                <a:latin typeface="Times New Roman" panose="02020603050405020304" pitchFamily="18" charset="0"/>
                <a:ea typeface="楷体" panose="02010609060101010101" pitchFamily="49" charset="-122"/>
              </a:rPr>
              <a:t>3.3</a:t>
            </a:r>
            <a:r>
              <a:rPr lang="zh-CN" altLang="en-US" sz="2400" dirty="0">
                <a:latin typeface="Times New Roman" panose="02020603050405020304" pitchFamily="18" charset="0"/>
                <a:ea typeface="楷体" panose="02010609060101010101" pitchFamily="49" charset="-122"/>
              </a:rPr>
              <a:t>显示，随着岭参数</a:t>
            </a:r>
            <a:r>
              <a:rPr lang="en-US" altLang="zh-CN" sz="2400" i="1" dirty="0">
                <a:latin typeface="Times New Roman" panose="02020603050405020304" pitchFamily="18" charset="0"/>
                <a:ea typeface="楷体" panose="02010609060101010101" pitchFamily="49" charset="-122"/>
              </a:rPr>
              <a:t>λ </a:t>
            </a:r>
            <a:r>
              <a:rPr lang="zh-CN" altLang="en-US" sz="2400" dirty="0">
                <a:latin typeface="Times New Roman" panose="02020603050405020304" pitchFamily="18" charset="0"/>
                <a:ea typeface="楷体" panose="02010609060101010101" pitchFamily="49" charset="-122"/>
              </a:rPr>
              <a:t>的增大，岭迹逐渐趋于稳定。当</a:t>
            </a:r>
            <a:r>
              <a:rPr lang="en-US" altLang="zh-CN" sz="2400" i="1" dirty="0">
                <a:latin typeface="Times New Roman" panose="02020603050405020304" pitchFamily="18" charset="0"/>
                <a:ea typeface="楷体" panose="02010609060101010101" pitchFamily="49" charset="-122"/>
              </a:rPr>
              <a:t>λ </a:t>
            </a:r>
            <a:r>
              <a:rPr lang="zh-CN" altLang="en-US" sz="2400" i="1" dirty="0">
                <a:latin typeface="Times New Roman" panose="02020603050405020304" pitchFamily="18" charset="0"/>
                <a:ea typeface="楷体" panose="02010609060101010101" pitchFamily="49" charset="-122"/>
              </a:rPr>
              <a:t>≥ </a:t>
            </a:r>
            <a:r>
              <a:rPr lang="en-US" altLang="zh-CN" sz="2400" dirty="0">
                <a:latin typeface="Times New Roman" panose="02020603050405020304" pitchFamily="18" charset="0"/>
                <a:ea typeface="楷体" panose="02010609060101010101" pitchFamily="49" charset="-122"/>
              </a:rPr>
              <a:t>0</a:t>
            </a:r>
            <a:r>
              <a:rPr lang="en-US" altLang="zh-CN" sz="2400" i="1"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1 </a:t>
            </a:r>
            <a:r>
              <a:rPr lang="zh-CN" altLang="en-US" sz="2400" dirty="0">
                <a:latin typeface="Times New Roman" panose="02020603050405020304" pitchFamily="18" charset="0"/>
                <a:ea typeface="楷体" panose="02010609060101010101" pitchFamily="49" charset="-122"/>
              </a:rPr>
              <a:t>时，</a:t>
            </a:r>
            <a:r>
              <a:rPr lang="zh-CN" altLang="en-US" sz="2400" dirty="0" smtClean="0">
                <a:latin typeface="Times New Roman" panose="02020603050405020304" pitchFamily="18" charset="0"/>
                <a:ea typeface="楷体" panose="02010609060101010101" pitchFamily="49" charset="-122"/>
              </a:rPr>
              <a:t>六条</a:t>
            </a:r>
            <a:r>
              <a:rPr lang="zh-CN" altLang="en-US" sz="2400" dirty="0">
                <a:latin typeface="Times New Roman" panose="02020603050405020304" pitchFamily="18" charset="0"/>
                <a:ea typeface="楷体" panose="02010609060101010101" pitchFamily="49" charset="-122"/>
              </a:rPr>
              <a:t>岭迹已较平稳了。使用</a:t>
            </a:r>
            <a:r>
              <a:rPr lang="en-US" altLang="zh-CN" sz="2400" dirty="0">
                <a:latin typeface="Times New Roman" panose="02020603050405020304" pitchFamily="18" charset="0"/>
                <a:ea typeface="楷体" panose="02010609060101010101" pitchFamily="49" charset="-122"/>
              </a:rPr>
              <a:t>GCV </a:t>
            </a:r>
            <a:r>
              <a:rPr lang="zh-CN" altLang="en-US" sz="2400" dirty="0">
                <a:latin typeface="Times New Roman" panose="02020603050405020304" pitchFamily="18" charset="0"/>
                <a:ea typeface="楷体" panose="02010609060101010101" pitchFamily="49" charset="-122"/>
              </a:rPr>
              <a:t>模型评估标准，可以选取</a:t>
            </a:r>
            <a:r>
              <a:rPr lang="en-US" altLang="zh-CN" sz="2400" i="1" dirty="0">
                <a:latin typeface="Times New Roman" panose="02020603050405020304" pitchFamily="18" charset="0"/>
                <a:ea typeface="楷体" panose="02010609060101010101" pitchFamily="49" charset="-122"/>
              </a:rPr>
              <a:t>λ </a:t>
            </a:r>
            <a:r>
              <a:rPr lang="en-US" altLang="zh-CN" sz="2400" dirty="0">
                <a:latin typeface="Times New Roman" panose="02020603050405020304" pitchFamily="18" charset="0"/>
                <a:ea typeface="楷体" panose="02010609060101010101" pitchFamily="49" charset="-122"/>
              </a:rPr>
              <a:t>= 0</a:t>
            </a:r>
            <a:r>
              <a:rPr lang="en-US" altLang="zh-CN" sz="2400" i="1"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1 </a:t>
            </a:r>
            <a:r>
              <a:rPr lang="zh-CN" altLang="en-US" sz="2400" dirty="0">
                <a:latin typeface="Times New Roman" panose="02020603050405020304" pitchFamily="18" charset="0"/>
                <a:ea typeface="楷体" panose="02010609060101010101" pitchFamily="49" charset="-122"/>
              </a:rPr>
              <a:t>来建立岭回归</a:t>
            </a:r>
            <a:r>
              <a:rPr lang="zh-CN" altLang="en-US" sz="2400" dirty="0" smtClean="0">
                <a:latin typeface="Times New Roman" panose="02020603050405020304" pitchFamily="18" charset="0"/>
                <a:ea typeface="楷体" panose="02010609060101010101" pitchFamily="49" charset="-122"/>
              </a:rPr>
              <a:t>方程</a:t>
            </a:r>
            <a:r>
              <a:rPr lang="zh-CN" altLang="en-US" sz="2400" dirty="0">
                <a:latin typeface="Times New Roman" panose="02020603050405020304" pitchFamily="18" charset="0"/>
                <a:ea typeface="楷体" panose="02010609060101010101" pitchFamily="49" charset="-122"/>
              </a:rPr>
              <a:t>。由输出结果可知，自变量</a:t>
            </a:r>
            <a:r>
              <a:rPr lang="en-US" altLang="zh-CN" sz="2400" i="1" dirty="0">
                <a:latin typeface="Times New Roman" panose="02020603050405020304" pitchFamily="18" charset="0"/>
                <a:ea typeface="楷体" panose="02010609060101010101" pitchFamily="49" charset="-122"/>
              </a:rPr>
              <a:t>X</a:t>
            </a:r>
            <a:r>
              <a:rPr lang="en-US" altLang="zh-CN" dirty="0">
                <a:latin typeface="Times New Roman" panose="02020603050405020304" pitchFamily="18" charset="0"/>
                <a:ea typeface="楷体" panose="02010609060101010101" pitchFamily="49" charset="-122"/>
              </a:rPr>
              <a:t>1</a:t>
            </a:r>
            <a:r>
              <a:rPr lang="en-US" altLang="zh-CN" sz="2400" dirty="0">
                <a:latin typeface="Times New Roman" panose="02020603050405020304" pitchFamily="18" charset="0"/>
                <a:ea typeface="楷体" panose="02010609060101010101" pitchFamily="49" charset="-122"/>
              </a:rPr>
              <a:t> </a:t>
            </a:r>
            <a:r>
              <a:rPr lang="zh-CN" altLang="en-US" sz="2400" i="1" dirty="0">
                <a:latin typeface="Times New Roman" panose="02020603050405020304" pitchFamily="18" charset="0"/>
                <a:ea typeface="楷体" panose="02010609060101010101" pitchFamily="49" charset="-122"/>
              </a:rPr>
              <a:t>∼ </a:t>
            </a:r>
            <a:r>
              <a:rPr lang="en-US" altLang="zh-CN" sz="2400" i="1" dirty="0">
                <a:latin typeface="Times New Roman" panose="02020603050405020304" pitchFamily="18" charset="0"/>
                <a:ea typeface="楷体" panose="02010609060101010101" pitchFamily="49" charset="-122"/>
              </a:rPr>
              <a:t>X</a:t>
            </a:r>
            <a:r>
              <a:rPr lang="en-US" altLang="zh-CN" dirty="0">
                <a:latin typeface="Times New Roman" panose="02020603050405020304" pitchFamily="18" charset="0"/>
                <a:ea typeface="楷体" panose="02010609060101010101" pitchFamily="49" charset="-122"/>
              </a:rPr>
              <a:t>6</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均通过了显著性检验。</a:t>
            </a:r>
            <a:endParaRPr lang="zh-CN" altLang="en-US" sz="2400" dirty="0">
              <a:latin typeface="Times New Roman" panose="02020603050405020304" pitchFamily="18" charset="0"/>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845491" y="2359372"/>
            <a:ext cx="4501018" cy="4109625"/>
          </a:xfrm>
          <a:prstGeom prst="rect">
            <a:avLst/>
          </a:prstGeom>
        </p:spPr>
      </p:pic>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497804" y="867141"/>
            <a:ext cx="10322596" cy="1938992"/>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广义线性模型</a:t>
            </a:r>
            <a:endParaRPr lang="en-US" altLang="zh-CN" sz="2400" b="1" dirty="0" smtClean="0">
              <a:latin typeface="楷体" panose="02010609060101010101" pitchFamily="49" charset="-122"/>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下面使用</a:t>
            </a:r>
            <a:r>
              <a:rPr lang="en-US" altLang="zh-CN" sz="2400" dirty="0" err="1">
                <a:latin typeface="Times New Roman" panose="02020603050405020304" pitchFamily="18" charset="0"/>
                <a:ea typeface="楷体" panose="02010609060101010101" pitchFamily="49" charset="-122"/>
              </a:rPr>
              <a:t>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函数对数据建立广义线性模型，其中</a:t>
            </a:r>
            <a:r>
              <a:rPr lang="en-US" altLang="zh-CN" sz="2400" dirty="0">
                <a:latin typeface="Times New Roman" panose="02020603050405020304" pitchFamily="18" charset="0"/>
                <a:ea typeface="楷体" panose="02010609060101010101" pitchFamily="49" charset="-122"/>
              </a:rPr>
              <a:t>family </a:t>
            </a:r>
            <a:r>
              <a:rPr lang="zh-CN" altLang="en-US" sz="2400" dirty="0">
                <a:latin typeface="Times New Roman" panose="02020603050405020304" pitchFamily="18" charset="0"/>
                <a:ea typeface="楷体" panose="02010609060101010101" pitchFamily="49" charset="-122"/>
              </a:rPr>
              <a:t>参数可以根据</a:t>
            </a:r>
            <a:r>
              <a:rPr lang="zh-CN" altLang="en-US" sz="2400" dirty="0" smtClean="0">
                <a:latin typeface="Times New Roman" panose="02020603050405020304" pitchFamily="18" charset="0"/>
                <a:ea typeface="楷体" panose="02010609060101010101" pitchFamily="49" charset="-122"/>
              </a:rPr>
              <a:t>因变量</a:t>
            </a:r>
            <a:r>
              <a:rPr lang="zh-CN" altLang="en-US" sz="2400" dirty="0">
                <a:latin typeface="Times New Roman" panose="02020603050405020304" pitchFamily="18" charset="0"/>
                <a:ea typeface="楷体" panose="02010609060101010101" pitchFamily="49" charset="-122"/>
              </a:rPr>
              <a:t>的数据结构作出选择</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比如</a:t>
            </a:r>
            <a:r>
              <a:rPr lang="en-US" altLang="zh-CN" sz="2400" dirty="0">
                <a:latin typeface="Times New Roman" panose="02020603050405020304" pitchFamily="18" charset="0"/>
                <a:ea typeface="楷体" panose="02010609060101010101" pitchFamily="49" charset="-122"/>
              </a:rPr>
              <a:t>family </a:t>
            </a:r>
            <a:r>
              <a:rPr lang="zh-CN" altLang="en-US" sz="2400" dirty="0">
                <a:latin typeface="Times New Roman" panose="02020603050405020304" pitchFamily="18" charset="0"/>
                <a:ea typeface="楷体" panose="02010609060101010101" pitchFamily="49" charset="-122"/>
              </a:rPr>
              <a:t>可以包括正态分布的线性模型，两点分布</a:t>
            </a:r>
            <a:r>
              <a:rPr lang="zh-CN" altLang="en-US" sz="2400" dirty="0" smtClean="0">
                <a:latin typeface="Times New Roman" panose="02020603050405020304" pitchFamily="18" charset="0"/>
                <a:ea typeface="楷体" panose="02010609060101010101" pitchFamily="49" charset="-122"/>
              </a:rPr>
              <a:t>的</a:t>
            </a:r>
            <a:r>
              <a:rPr lang="en-US" altLang="zh-CN" sz="2400" dirty="0" smtClean="0">
                <a:latin typeface="Times New Roman" panose="02020603050405020304" pitchFamily="18" charset="0"/>
                <a:ea typeface="楷体" panose="02010609060101010101" pitchFamily="49" charset="-122"/>
              </a:rPr>
              <a:t>Logistic </a:t>
            </a:r>
            <a:r>
              <a:rPr lang="zh-CN" altLang="en-US" sz="2400" dirty="0">
                <a:latin typeface="Times New Roman" panose="02020603050405020304" pitchFamily="18" charset="0"/>
                <a:ea typeface="楷体" panose="02010609060101010101" pitchFamily="49" charset="-122"/>
              </a:rPr>
              <a:t>模型以及</a:t>
            </a:r>
            <a:r>
              <a:rPr lang="en-US" altLang="zh-CN" sz="2400" dirty="0">
                <a:latin typeface="Times New Roman" panose="02020603050405020304" pitchFamily="18" charset="0"/>
                <a:ea typeface="楷体" panose="02010609060101010101" pitchFamily="49" charset="-122"/>
              </a:rPr>
              <a:t>Poisson </a:t>
            </a:r>
            <a:r>
              <a:rPr lang="zh-CN" altLang="en-US" sz="2400" dirty="0">
                <a:latin typeface="Times New Roman" panose="02020603050405020304" pitchFamily="18" charset="0"/>
                <a:ea typeface="楷体" panose="02010609060101010101" pitchFamily="49" charset="-122"/>
              </a:rPr>
              <a:t>的回归模型。下面只展示</a:t>
            </a:r>
            <a:r>
              <a:rPr lang="en-US" altLang="zh-CN" sz="2400" dirty="0">
                <a:latin typeface="Times New Roman" panose="02020603050405020304" pitchFamily="18" charset="0"/>
                <a:ea typeface="楷体" panose="02010609060101010101" pitchFamily="49" charset="-122"/>
              </a:rPr>
              <a:t>Logistic </a:t>
            </a:r>
            <a:r>
              <a:rPr lang="zh-CN" altLang="en-US" sz="2400" dirty="0">
                <a:latin typeface="Times New Roman" panose="02020603050405020304" pitchFamily="18" charset="0"/>
                <a:ea typeface="楷体" panose="02010609060101010101" pitchFamily="49" charset="-122"/>
              </a:rPr>
              <a:t>建模过程。</a:t>
            </a:r>
            <a:endParaRPr lang="zh-CN" altLang="en-US" sz="2400" dirty="0">
              <a:latin typeface="Times New Roman" panose="02020603050405020304" pitchFamily="18" charset="0"/>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rPr>
              <a:t>R</a:t>
            </a:r>
            <a:r>
              <a:rPr lang="zh-CN" altLang="en-US" sz="2400" dirty="0" smtClean="0">
                <a:latin typeface="Times New Roman" panose="02020603050405020304" pitchFamily="18" charset="0"/>
                <a:ea typeface="楷体" panose="02010609060101010101" pitchFamily="49" charset="-122"/>
              </a:rPr>
              <a:t>代码</a:t>
            </a:r>
            <a:r>
              <a:rPr lang="zh-CN" altLang="en-US" sz="2400" dirty="0">
                <a:latin typeface="Times New Roman" panose="02020603050405020304" pitchFamily="18" charset="0"/>
                <a:ea typeface="楷体" panose="02010609060101010101" pitchFamily="49" charset="-122"/>
              </a:rPr>
              <a:t>如下所示：</a:t>
            </a:r>
            <a:endParaRPr lang="zh-CN" altLang="en-US" sz="2400" dirty="0">
              <a:latin typeface="Times New Roman" panose="02020603050405020304" pitchFamily="18" charset="0"/>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2095779" y="2806133"/>
            <a:ext cx="8418422" cy="3261292"/>
          </a:xfrm>
          <a:prstGeom prst="rect">
            <a:avLst/>
          </a:prstGeom>
        </p:spPr>
      </p:pic>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5" name="图片 4"/>
          <p:cNvPicPr>
            <a:picLocks noChangeAspect="1"/>
          </p:cNvPicPr>
          <p:nvPr/>
        </p:nvPicPr>
        <p:blipFill>
          <a:blip r:embed="rId1"/>
          <a:stretch>
            <a:fillRect/>
          </a:stretch>
        </p:blipFill>
        <p:spPr>
          <a:xfrm>
            <a:off x="2206271" y="1428227"/>
            <a:ext cx="7724676" cy="1602234"/>
          </a:xfrm>
          <a:prstGeom prst="rect">
            <a:avLst/>
          </a:prstGeom>
        </p:spPr>
      </p:pic>
      <p:pic>
        <p:nvPicPr>
          <p:cNvPr id="10" name="图片 9"/>
          <p:cNvPicPr>
            <a:picLocks noChangeAspect="1"/>
          </p:cNvPicPr>
          <p:nvPr/>
        </p:nvPicPr>
        <p:blipFill>
          <a:blip r:embed="rId2"/>
          <a:stretch>
            <a:fillRect/>
          </a:stretch>
        </p:blipFill>
        <p:spPr>
          <a:xfrm>
            <a:off x="2130353" y="3063502"/>
            <a:ext cx="7724073" cy="2125416"/>
          </a:xfrm>
          <a:prstGeom prst="rect">
            <a:avLst/>
          </a:prstGeo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矩形 7"/>
          <p:cNvSpPr/>
          <p:nvPr/>
        </p:nvSpPr>
        <p:spPr>
          <a:xfrm>
            <a:off x="497803" y="829041"/>
            <a:ext cx="10503571" cy="5632311"/>
          </a:xfrm>
          <a:prstGeom prst="rect">
            <a:avLst/>
          </a:prstGeom>
        </p:spPr>
        <p:txBody>
          <a:bodyPr wrap="square">
            <a:spAutoFit/>
          </a:bodyPr>
          <a:lstStyle/>
          <a:p>
            <a:r>
              <a:rPr lang="en-US" altLang="zh-CN" sz="2400" b="1" dirty="0" err="1">
                <a:latin typeface="Times New Roman" panose="02020603050405020304" pitchFamily="18" charset="0"/>
                <a:ea typeface="楷体" panose="02010609060101010101" pitchFamily="49" charset="-122"/>
              </a:rPr>
              <a:t>McGLM</a:t>
            </a:r>
            <a:r>
              <a:rPr lang="en-US" altLang="zh-CN" sz="2400" b="1" dirty="0">
                <a:latin typeface="Times New Roman" panose="02020603050405020304" pitchFamily="18" charset="0"/>
                <a:ea typeface="楷体" panose="02010609060101010101" pitchFamily="49" charset="-122"/>
              </a:rPr>
              <a:t> </a:t>
            </a:r>
            <a:r>
              <a:rPr lang="zh-CN" altLang="en-US" sz="2400" b="1" dirty="0" smtClean="0">
                <a:latin typeface="Times New Roman" panose="02020603050405020304" pitchFamily="18" charset="0"/>
                <a:ea typeface="楷体" panose="02010609060101010101" pitchFamily="49" charset="-122"/>
              </a:rPr>
              <a:t>模型</a:t>
            </a:r>
            <a:endParaRPr lang="en-US" altLang="zh-CN" sz="2400" b="1" dirty="0" smtClean="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包是一个基于</a:t>
            </a:r>
            <a:r>
              <a:rPr lang="en-US" altLang="zh-CN" sz="2400" dirty="0">
                <a:latin typeface="Times New Roman" panose="02020603050405020304" pitchFamily="18" charset="0"/>
                <a:ea typeface="楷体" panose="02010609060101010101" pitchFamily="49" charset="-122"/>
              </a:rPr>
              <a:t>Matrix </a:t>
            </a:r>
            <a:r>
              <a:rPr lang="zh-CN" altLang="en-US" sz="2400" dirty="0">
                <a:latin typeface="Times New Roman" panose="02020603050405020304" pitchFamily="18" charset="0"/>
                <a:ea typeface="楷体" panose="02010609060101010101" pitchFamily="49" charset="-122"/>
              </a:rPr>
              <a:t>包的完整</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实现。可以利用</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包的</a:t>
            </a:r>
            <a:r>
              <a:rPr lang="zh-CN" altLang="en-US" sz="2400" dirty="0" smtClean="0">
                <a:latin typeface="Times New Roman" panose="02020603050405020304" pitchFamily="18" charset="0"/>
                <a:ea typeface="楷体" panose="02010609060101010101" pitchFamily="49" charset="-122"/>
              </a:rPr>
              <a:t>函数</a:t>
            </a:r>
            <a:endParaRPr lang="zh-CN" altLang="en-US" sz="2400" dirty="0" smtClean="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en-US" altLang="zh-CN" sz="2400" dirty="0" err="1" smtClean="0">
                <a:latin typeface="Times New Roman" panose="02020603050405020304" pitchFamily="18" charset="0"/>
                <a:ea typeface="楷体" panose="02010609060101010101" pitchFamily="49" charset="-122"/>
              </a:rPr>
              <a:t>mcglm</a:t>
            </a:r>
            <a:r>
              <a:rPr lang="en-US" altLang="zh-CN" sz="2400" dirty="0" smtClean="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来拟合</a:t>
            </a:r>
            <a:r>
              <a:rPr lang="en-US" altLang="zh-CN" sz="2400" dirty="0" err="1" smtClean="0">
                <a:latin typeface="Times New Roman" panose="02020603050405020304" pitchFamily="18" charset="0"/>
                <a:ea typeface="楷体" panose="02010609060101010101" pitchFamily="49" charset="-122"/>
              </a:rPr>
              <a:t>McGLM</a:t>
            </a:r>
            <a:r>
              <a:rPr lang="en-US" altLang="zh-CN" sz="2400" dirty="0" smtClean="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模型。模型由一组列表指定，列表给出了线性和矩阵线性预测的符号描述。</a:t>
            </a:r>
            <a:r>
              <a:rPr lang="en-US" altLang="zh-CN" sz="2400" dirty="0" err="1" smtClean="0">
                <a:latin typeface="Times New Roman" panose="02020603050405020304" pitchFamily="18" charset="0"/>
                <a:ea typeface="楷体" panose="02010609060101010101" pitchFamily="49" charset="-122"/>
              </a:rPr>
              <a:t>mcglm</a:t>
            </a:r>
            <a:r>
              <a:rPr lang="en-US" altLang="zh-CN" sz="2400" dirty="0" smtClean="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允许在连接、方差和协方差函数列表中进行选择，灵活地指定</a:t>
            </a:r>
            <a:r>
              <a:rPr lang="zh-CN" altLang="en-US" sz="2400" dirty="0">
                <a:latin typeface="Times New Roman" panose="02020603050405020304" pitchFamily="18" charset="0"/>
                <a:ea typeface="楷体" panose="02010609060101010101" pitchFamily="49" charset="-122"/>
              </a:rPr>
              <a:t>均值和协方差结构，并通过类似于</a:t>
            </a:r>
            <a:r>
              <a:rPr lang="en-US" altLang="zh-CN" sz="2400" dirty="0" err="1">
                <a:latin typeface="Times New Roman" panose="02020603050405020304" pitchFamily="18" charset="0"/>
                <a:ea typeface="楷体" panose="02010609060101010101" pitchFamily="49" charset="-122"/>
              </a:rPr>
              <a:t>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函数的公式界面来明确处理多元</a:t>
            </a:r>
            <a:r>
              <a:rPr lang="zh-CN" altLang="en-US" sz="2400" dirty="0" smtClean="0">
                <a:latin typeface="Times New Roman" panose="02020603050405020304" pitchFamily="18" charset="0"/>
                <a:ea typeface="楷体" panose="02010609060101010101" pitchFamily="49" charset="-122"/>
              </a:rPr>
              <a:t>响应变量</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将回归参数的拟得分函数和协方差参数的皮尔逊估计函数结合起来</a:t>
            </a:r>
            <a:r>
              <a:rPr lang="en-US" altLang="zh-CN" sz="2400" dirty="0" smtClean="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采用</a:t>
            </a:r>
            <a:r>
              <a:rPr lang="zh-CN" altLang="en-US" sz="2400" dirty="0">
                <a:latin typeface="Times New Roman" panose="02020603050405020304" pitchFamily="18" charset="0"/>
                <a:ea typeface="楷体" panose="02010609060101010101" pitchFamily="49" charset="-122"/>
              </a:rPr>
              <a:t>估计函数法拟合</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模型。</a:t>
            </a:r>
            <a:endParaRPr lang="zh-CN" altLang="en-US" sz="2400" dirty="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本例采用澳大利亚健康调查数据集</a:t>
            </a:r>
            <a:r>
              <a:rPr lang="en-US" altLang="zh-CN" sz="2400" dirty="0">
                <a:latin typeface="Times New Roman" panose="02020603050405020304" pitchFamily="18" charset="0"/>
                <a:ea typeface="楷体" panose="02010609060101010101" pitchFamily="49" charset="-122"/>
              </a:rPr>
              <a:t>ahs</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Australian Health Survey</a:t>
            </a:r>
            <a:r>
              <a:rPr lang="zh-CN" altLang="en-US" sz="2400" dirty="0">
                <a:latin typeface="Times New Roman" panose="02020603050405020304" pitchFamily="18" charset="0"/>
                <a:ea typeface="楷体" panose="02010609060101010101" pitchFamily="49" charset="-122"/>
              </a:rPr>
              <a:t>），数据</a:t>
            </a:r>
            <a:r>
              <a:rPr lang="zh-CN" altLang="en-US" sz="2400" dirty="0" smtClean="0">
                <a:latin typeface="Times New Roman" panose="02020603050405020304" pitchFamily="18" charset="0"/>
                <a:ea typeface="楷体" panose="02010609060101010101" pitchFamily="49" charset="-122"/>
              </a:rPr>
              <a:t>包括</a:t>
            </a:r>
            <a:r>
              <a:rPr lang="en-US" altLang="zh-CN" sz="2400" dirty="0" smtClean="0">
                <a:latin typeface="Times New Roman" panose="02020603050405020304" pitchFamily="18" charset="0"/>
                <a:ea typeface="楷体" panose="02010609060101010101" pitchFamily="49" charset="-122"/>
              </a:rPr>
              <a:t>1987-1988 </a:t>
            </a:r>
            <a:r>
              <a:rPr lang="zh-CN" altLang="en-US" sz="2400" dirty="0">
                <a:latin typeface="Times New Roman" panose="02020603050405020304" pitchFamily="18" charset="0"/>
                <a:ea typeface="楷体" panose="02010609060101010101" pitchFamily="49" charset="-122"/>
              </a:rPr>
              <a:t>年澳大利亚有关卫生系统准入措施的</a:t>
            </a:r>
            <a:r>
              <a:rPr lang="en-US" altLang="zh-CN" sz="2400" dirty="0">
                <a:latin typeface="Times New Roman" panose="02020603050405020304" pitchFamily="18" charset="0"/>
                <a:ea typeface="楷体" panose="02010609060101010101" pitchFamily="49" charset="-122"/>
              </a:rPr>
              <a:t>5190 </a:t>
            </a:r>
            <a:r>
              <a:rPr lang="zh-CN" altLang="en-US" sz="2400" dirty="0">
                <a:latin typeface="Times New Roman" panose="02020603050405020304" pitchFamily="18" charset="0"/>
                <a:ea typeface="楷体" panose="02010609060101010101" pitchFamily="49" charset="-122"/>
              </a:rPr>
              <a:t>个样本数据，包含</a:t>
            </a:r>
            <a:r>
              <a:rPr lang="en-US" altLang="zh-CN" sz="2400" dirty="0">
                <a:latin typeface="Times New Roman" panose="02020603050405020304" pitchFamily="18" charset="0"/>
                <a:ea typeface="楷体" panose="02010609060101010101" pitchFamily="49" charset="-122"/>
              </a:rPr>
              <a:t>5 </a:t>
            </a:r>
            <a:r>
              <a:rPr lang="zh-CN" altLang="en-US" sz="2400" dirty="0">
                <a:latin typeface="Times New Roman" panose="02020603050405020304" pitchFamily="18" charset="0"/>
                <a:ea typeface="楷体" panose="02010609060101010101" pitchFamily="49" charset="-122"/>
              </a:rPr>
              <a:t>个计数</a:t>
            </a:r>
            <a:r>
              <a:rPr lang="zh-CN" altLang="en-US" sz="2400" dirty="0" smtClean="0">
                <a:latin typeface="Times New Roman" panose="02020603050405020304" pitchFamily="18" charset="0"/>
                <a:ea typeface="楷体" panose="02010609060101010101" pitchFamily="49" charset="-122"/>
              </a:rPr>
              <a:t>响应</a:t>
            </a:r>
            <a:r>
              <a:rPr lang="zh-CN" altLang="en-US" sz="2400" dirty="0">
                <a:latin typeface="Times New Roman" panose="02020603050405020304" pitchFamily="18" charset="0"/>
                <a:ea typeface="楷体" panose="02010609060101010101" pitchFamily="49" charset="-122"/>
              </a:rPr>
              <a:t>变量和有关社会条件的</a:t>
            </a:r>
            <a:r>
              <a:rPr lang="en-US" altLang="zh-CN" sz="2400" dirty="0">
                <a:latin typeface="Times New Roman" panose="02020603050405020304" pitchFamily="18" charset="0"/>
                <a:ea typeface="楷体" panose="02010609060101010101" pitchFamily="49" charset="-122"/>
              </a:rPr>
              <a:t>9 </a:t>
            </a:r>
            <a:r>
              <a:rPr lang="zh-CN" altLang="en-US" sz="2400" dirty="0">
                <a:latin typeface="Times New Roman" panose="02020603050405020304" pitchFamily="18" charset="0"/>
                <a:ea typeface="楷体" panose="02010609060101010101" pitchFamily="49" charset="-122"/>
              </a:rPr>
              <a:t>个协变量。数据集</a:t>
            </a:r>
            <a:r>
              <a:rPr lang="en-US" altLang="zh-CN" sz="2400" dirty="0">
                <a:latin typeface="Times New Roman" panose="02020603050405020304" pitchFamily="18" charset="0"/>
                <a:ea typeface="楷体" panose="02010609060101010101" pitchFamily="49" charset="-122"/>
              </a:rPr>
              <a:t>ahs </a:t>
            </a:r>
            <a:r>
              <a:rPr lang="zh-CN" altLang="en-US" sz="2400" dirty="0">
                <a:latin typeface="Times New Roman" panose="02020603050405020304" pitchFamily="18" charset="0"/>
                <a:ea typeface="楷体" panose="02010609060101010101" pitchFamily="49" charset="-122"/>
              </a:rPr>
              <a:t>中主要变量包括：</a:t>
            </a:r>
            <a:r>
              <a:rPr lang="en-US" altLang="zh-CN" sz="2400" dirty="0" err="1">
                <a:latin typeface="Times New Roman" panose="02020603050405020304" pitchFamily="18" charset="0"/>
                <a:ea typeface="楷体" panose="02010609060101010101" pitchFamily="49" charset="-122"/>
              </a:rPr>
              <a:t>Ndoc</a:t>
            </a:r>
            <a:r>
              <a:rPr lang="zh-CN" altLang="en-US" sz="2400" dirty="0">
                <a:latin typeface="Times New Roman" panose="02020603050405020304" pitchFamily="18" charset="0"/>
                <a:ea typeface="楷体" panose="02010609060101010101" pitchFamily="49" charset="-122"/>
              </a:rPr>
              <a:t>，离散</a:t>
            </a:r>
            <a:r>
              <a:rPr lang="zh-CN" altLang="en-US" sz="2400" dirty="0" smtClean="0">
                <a:latin typeface="Times New Roman" panose="02020603050405020304" pitchFamily="18" charset="0"/>
                <a:ea typeface="楷体" panose="02010609060101010101" pitchFamily="49" charset="-122"/>
              </a:rPr>
              <a:t>响应</a:t>
            </a:r>
            <a:r>
              <a:rPr lang="zh-CN" altLang="en-US" sz="2400" dirty="0">
                <a:latin typeface="Times New Roman" panose="02020603050405020304" pitchFamily="18" charset="0"/>
                <a:ea typeface="楷体" panose="02010609060101010101" pitchFamily="49" charset="-122"/>
              </a:rPr>
              <a:t>变量，离散变量，咨询医生或专家的次数；</a:t>
            </a:r>
            <a:r>
              <a:rPr lang="en-US" altLang="zh-CN" sz="2400" dirty="0" err="1">
                <a:latin typeface="Times New Roman" panose="02020603050405020304" pitchFamily="18" charset="0"/>
                <a:ea typeface="楷体" panose="02010609060101010101" pitchFamily="49" charset="-122"/>
              </a:rPr>
              <a:t>Nndoc</a:t>
            </a:r>
            <a:r>
              <a:rPr lang="zh-CN" altLang="en-US" sz="2400" dirty="0">
                <a:latin typeface="Times New Roman" panose="02020603050405020304" pitchFamily="18" charset="0"/>
                <a:ea typeface="楷体" panose="02010609060101010101" pitchFamily="49" charset="-122"/>
              </a:rPr>
              <a:t>，离散响应变量，与卫生</a:t>
            </a:r>
            <a:r>
              <a:rPr lang="zh-CN" altLang="en-US" sz="2400" dirty="0" smtClean="0">
                <a:latin typeface="Times New Roman" panose="02020603050405020304" pitchFamily="18" charset="0"/>
                <a:ea typeface="楷体" panose="02010609060101010101" pitchFamily="49" charset="-122"/>
              </a:rPr>
              <a:t>专业人员</a:t>
            </a:r>
            <a:r>
              <a:rPr lang="zh-CN" altLang="en-US" sz="2400" dirty="0">
                <a:latin typeface="Times New Roman" panose="02020603050405020304" pitchFamily="18" charset="0"/>
                <a:ea typeface="楷体" panose="02010609060101010101" pitchFamily="49" charset="-122"/>
              </a:rPr>
              <a:t>咨询的次数；</a:t>
            </a:r>
            <a:r>
              <a:rPr lang="en-US" altLang="zh-CN" sz="2400" dirty="0">
                <a:latin typeface="Times New Roman" panose="02020603050405020304" pitchFamily="18" charset="0"/>
                <a:ea typeface="楷体" panose="02010609060101010101" pitchFamily="49" charset="-122"/>
              </a:rPr>
              <a:t>age</a:t>
            </a:r>
            <a:r>
              <a:rPr lang="zh-CN" altLang="en-US" sz="2400" dirty="0">
                <a:latin typeface="Times New Roman" panose="02020603050405020304" pitchFamily="18" charset="0"/>
                <a:ea typeface="楷体" panose="02010609060101010101" pitchFamily="49" charset="-122"/>
              </a:rPr>
              <a:t>，连续自变量，受访者的年龄（以年为单位）除以</a:t>
            </a:r>
            <a:r>
              <a:rPr lang="en-US" altLang="zh-CN" sz="2400" dirty="0">
                <a:latin typeface="Times New Roman" panose="02020603050405020304" pitchFamily="18" charset="0"/>
                <a:ea typeface="楷体" panose="02010609060101010101" pitchFamily="49" charset="-122"/>
              </a:rPr>
              <a:t>100</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income</a:t>
            </a:r>
            <a:r>
              <a:rPr lang="zh-CN" altLang="en-US" sz="2400" dirty="0" smtClean="0">
                <a:latin typeface="Times New Roman" panose="02020603050405020304" pitchFamily="18" charset="0"/>
                <a:ea typeface="楷体" panose="02010609060101010101" pitchFamily="49" charset="-122"/>
              </a:rPr>
              <a:t>，连续</a:t>
            </a:r>
            <a:r>
              <a:rPr lang="zh-CN" altLang="en-US" sz="2400" dirty="0">
                <a:latin typeface="Times New Roman" panose="02020603050405020304" pitchFamily="18" charset="0"/>
                <a:ea typeface="楷体" panose="02010609060101010101" pitchFamily="49" charset="-122"/>
              </a:rPr>
              <a:t>自变量；受访者的年收入（以澳元计）除以</a:t>
            </a:r>
            <a:r>
              <a:rPr lang="en-US" altLang="zh-CN" sz="2400" dirty="0">
                <a:latin typeface="Times New Roman" panose="02020603050405020304" pitchFamily="18" charset="0"/>
                <a:ea typeface="楷体" panose="02010609060101010101" pitchFamily="49" charset="-122"/>
              </a:rPr>
              <a:t>1000</a:t>
            </a:r>
            <a:r>
              <a:rPr lang="zh-CN" altLang="en-US" sz="2400" dirty="0">
                <a:latin typeface="Times New Roman" panose="02020603050405020304" pitchFamily="18" charset="0"/>
                <a:ea typeface="楷体" panose="02010609060101010101" pitchFamily="49" charset="-122"/>
              </a:rPr>
              <a:t>。利用数据集</a:t>
            </a:r>
            <a:r>
              <a:rPr lang="en-US" altLang="zh-CN" sz="2400" dirty="0">
                <a:latin typeface="Times New Roman" panose="02020603050405020304" pitchFamily="18" charset="0"/>
                <a:ea typeface="楷体" panose="02010609060101010101" pitchFamily="49" charset="-122"/>
              </a:rPr>
              <a:t>ahs</a:t>
            </a:r>
            <a:r>
              <a:rPr lang="zh-CN" altLang="en-US" sz="2400" dirty="0">
                <a:latin typeface="Times New Roman" panose="02020603050405020304" pitchFamily="18" charset="0"/>
                <a:ea typeface="楷体" panose="02010609060101010101" pitchFamily="49" charset="-122"/>
              </a:rPr>
              <a:t>，建立响应</a:t>
            </a:r>
            <a:r>
              <a:rPr lang="zh-CN" altLang="en-US" sz="2400" dirty="0" smtClean="0">
                <a:latin typeface="Times New Roman" panose="02020603050405020304" pitchFamily="18" charset="0"/>
                <a:ea typeface="楷体" panose="02010609060101010101" pitchFamily="49" charset="-122"/>
              </a:rPr>
              <a:t>变量</a:t>
            </a:r>
            <a:r>
              <a:rPr lang="en-US" altLang="zh-CN" sz="2400" dirty="0" err="1">
                <a:latin typeface="Times New Roman" panose="02020603050405020304" pitchFamily="18" charset="0"/>
                <a:ea typeface="楷体" panose="02010609060101010101" pitchFamily="49" charset="-122"/>
              </a:rPr>
              <a:t>Ndoc</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Nndoc</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关于自变量</a:t>
            </a:r>
            <a:r>
              <a:rPr lang="en-US" altLang="zh-CN" sz="2400" dirty="0">
                <a:latin typeface="Times New Roman" panose="02020603050405020304" pitchFamily="18" charset="0"/>
                <a:ea typeface="楷体" panose="02010609060101010101" pitchFamily="49" charset="-122"/>
              </a:rPr>
              <a:t>income</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age </a:t>
            </a:r>
            <a:r>
              <a:rPr lang="zh-CN" altLang="en-US" sz="2400" dirty="0">
                <a:latin typeface="Times New Roman" panose="02020603050405020304" pitchFamily="18" charset="0"/>
                <a:ea typeface="楷体" panose="02010609060101010101" pitchFamily="49" charset="-122"/>
              </a:rPr>
              <a:t>的二元响应变量协方差广义线性模型。</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rotWithShape="1">
          <a:blip r:embed="rId1"/>
          <a:srcRect b="9697"/>
          <a:stretch>
            <a:fillRect/>
          </a:stretch>
        </p:blipFill>
        <p:spPr>
          <a:xfrm>
            <a:off x="1153380" y="781915"/>
            <a:ext cx="8933595" cy="5179933"/>
          </a:xfrm>
          <a:prstGeom prst="rect">
            <a:avLst/>
          </a:prstGeom>
        </p:spPr>
      </p:pic>
      <p:cxnSp>
        <p:nvCxnSpPr>
          <p:cNvPr id="5" name="直接连接符 4"/>
          <p:cNvCxnSpPr/>
          <p:nvPr/>
        </p:nvCxnSpPr>
        <p:spPr bwMode="auto">
          <a:xfrm>
            <a:off x="1257300" y="5961848"/>
            <a:ext cx="8782050" cy="802"/>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3" name="图片 2"/>
          <p:cNvPicPr>
            <a:picLocks noChangeAspect="1"/>
          </p:cNvPicPr>
          <p:nvPr/>
        </p:nvPicPr>
        <p:blipFill>
          <a:blip r:embed="rId1"/>
          <a:stretch>
            <a:fillRect/>
          </a:stretch>
        </p:blipFill>
        <p:spPr>
          <a:xfrm>
            <a:off x="1286731" y="1144438"/>
            <a:ext cx="8819558" cy="874862"/>
          </a:xfrm>
          <a:prstGeom prst="rect">
            <a:avLst/>
          </a:prstGeom>
        </p:spPr>
      </p:pic>
      <p:cxnSp>
        <p:nvCxnSpPr>
          <p:cNvPr id="5" name="直接连接符 4"/>
          <p:cNvCxnSpPr/>
          <p:nvPr/>
        </p:nvCxnSpPr>
        <p:spPr bwMode="auto">
          <a:xfrm>
            <a:off x="1377350" y="1303563"/>
            <a:ext cx="8638319" cy="0"/>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6" name="矩形 5"/>
          <p:cNvSpPr/>
          <p:nvPr/>
        </p:nvSpPr>
        <p:spPr>
          <a:xfrm>
            <a:off x="1496544" y="2913013"/>
            <a:ext cx="8519125"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对响应变量</a:t>
            </a:r>
            <a:r>
              <a:rPr lang="en-US" altLang="zh-CN" sz="2400" dirty="0" err="1">
                <a:latin typeface="Times New Roman" panose="02020603050405020304" pitchFamily="18" charset="0"/>
                <a:ea typeface="楷体" panose="02010609060101010101" pitchFamily="49" charset="-122"/>
              </a:rPr>
              <a:t>Ndoc</a:t>
            </a:r>
            <a:r>
              <a:rPr lang="zh-CN" altLang="en-US" sz="2400" dirty="0">
                <a:latin typeface="Times New Roman" panose="02020603050405020304" pitchFamily="18" charset="0"/>
                <a:ea typeface="楷体" panose="02010609060101010101" pitchFamily="49" charset="-122"/>
              </a:rPr>
              <a:t>、</a:t>
            </a:r>
            <a:r>
              <a:rPr lang="en-US" altLang="zh-CN" sz="2400" dirty="0" err="1">
                <a:latin typeface="Times New Roman" panose="02020603050405020304" pitchFamily="18" charset="0"/>
                <a:ea typeface="楷体" panose="02010609060101010101" pitchFamily="49" charset="-122"/>
              </a:rPr>
              <a:t>Nndoc</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分别选取线性预测器</a:t>
            </a:r>
            <a:r>
              <a:rPr lang="en-US" altLang="zh-CN" sz="2400" dirty="0" smtClean="0">
                <a:latin typeface="Times New Roman" panose="02020603050405020304" pitchFamily="18" charset="0"/>
                <a:ea typeface="楷体" panose="02010609060101010101" pitchFamily="49" charset="-122"/>
              </a:rPr>
              <a:t>form1</a:t>
            </a:r>
            <a:r>
              <a:rPr lang="zh-CN" altLang="en-US" sz="2400" dirty="0" smtClean="0">
                <a:latin typeface="Times New Roman" panose="02020603050405020304" pitchFamily="18" charset="0"/>
                <a:ea typeface="楷体" panose="02010609060101010101" pitchFamily="49" charset="-122"/>
              </a:rPr>
              <a:t>、</a:t>
            </a:r>
            <a:r>
              <a:rPr lang="en-US" altLang="zh-CN" sz="2400" dirty="0" smtClean="0">
                <a:latin typeface="Times New Roman" panose="02020603050405020304" pitchFamily="18" charset="0"/>
                <a:ea typeface="楷体" panose="02010609060101010101" pitchFamily="49" charset="-122"/>
              </a:rPr>
              <a:t>form2</a:t>
            </a:r>
            <a:r>
              <a:rPr lang="zh-CN" altLang="en-US" sz="2400" dirty="0">
                <a:latin typeface="Times New Roman" panose="02020603050405020304" pitchFamily="18" charset="0"/>
                <a:ea typeface="楷体" panose="02010609060101010101" pitchFamily="49" charset="-122"/>
              </a:rPr>
              <a:t>，矩阵</a:t>
            </a:r>
            <a:r>
              <a:rPr lang="zh-CN" altLang="en-US" sz="2400" dirty="0" smtClean="0">
                <a:latin typeface="Times New Roman" panose="02020603050405020304" pitchFamily="18" charset="0"/>
                <a:ea typeface="楷体" panose="02010609060101010101" pitchFamily="49" charset="-122"/>
              </a:rPr>
              <a:t>线性预测器</a:t>
            </a:r>
            <a:r>
              <a:rPr lang="zh-CN" altLang="en-US" sz="2400" dirty="0">
                <a:latin typeface="Times New Roman" panose="02020603050405020304" pitchFamily="18" charset="0"/>
                <a:ea typeface="楷体" panose="02010609060101010101" pitchFamily="49" charset="-122"/>
              </a:rPr>
              <a:t>的第一个分量矩阵均为单位矩阵，连接函数均为对数函数，方差函数均为</a:t>
            </a:r>
            <a:r>
              <a:rPr lang="en-US" altLang="zh-CN" sz="2400" dirty="0" err="1" smtClean="0">
                <a:latin typeface="Times New Roman" panose="02020603050405020304" pitchFamily="18" charset="0"/>
                <a:ea typeface="楷体" panose="02010609060101010101" pitchFamily="49" charset="-122"/>
              </a:rPr>
              <a:t>poisson_tweedie</a:t>
            </a:r>
            <a:r>
              <a:rPr lang="zh-CN" altLang="en-US" sz="2400" dirty="0">
                <a:latin typeface="Times New Roman" panose="02020603050405020304" pitchFamily="18" charset="0"/>
                <a:ea typeface="楷体" panose="02010609060101010101" pitchFamily="49" charset="-122"/>
              </a:rPr>
              <a:t>，协方差连接函数均采用恒等变换。利用数据集</a:t>
            </a:r>
            <a:r>
              <a:rPr lang="en-US" altLang="zh-CN" sz="2400" dirty="0">
                <a:latin typeface="Times New Roman" panose="02020603050405020304" pitchFamily="18" charset="0"/>
                <a:ea typeface="楷体" panose="02010609060101010101" pitchFamily="49" charset="-122"/>
              </a:rPr>
              <a:t>ahs </a:t>
            </a:r>
            <a:r>
              <a:rPr lang="zh-CN" altLang="en-US" sz="2400" dirty="0" smtClean="0">
                <a:latin typeface="Times New Roman" panose="02020603050405020304" pitchFamily="18" charset="0"/>
                <a:ea typeface="楷体" panose="02010609060101010101" pitchFamily="49" charset="-122"/>
              </a:rPr>
              <a:t>拟合</a:t>
            </a:r>
            <a:r>
              <a:rPr lang="en-US" altLang="zh-CN" sz="2400" dirty="0" err="1" smtClean="0">
                <a:latin typeface="Times New Roman" panose="02020603050405020304" pitchFamily="18" charset="0"/>
                <a:ea typeface="楷体" panose="02010609060101010101" pitchFamily="49" charset="-122"/>
              </a:rPr>
              <a:t>McGLM</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运行</a:t>
            </a:r>
            <a:r>
              <a:rPr lang="zh-CN" altLang="en-US" sz="2400" dirty="0">
                <a:latin typeface="Times New Roman" panose="02020603050405020304" pitchFamily="18" charset="0"/>
                <a:ea typeface="楷体" panose="02010609060101010101" pitchFamily="49" charset="-122"/>
              </a:rPr>
              <a:t>结果表明，所有回归参数、散度参数及相关系数估计均显著。</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02455" y="853683"/>
            <a:ext cx="3187091" cy="584775"/>
          </a:xfrm>
          <a:prstGeom prst="rect">
            <a:avLst/>
          </a:prstGeom>
        </p:spPr>
        <p:txBody>
          <a:bodyPr wrap="none">
            <a:spAutoFit/>
          </a:bodyPr>
          <a:lstStyle/>
          <a:p>
            <a:r>
              <a:rPr lang="en-US" altLang="zh-CN" sz="3200" b="1" dirty="0">
                <a:solidFill>
                  <a:schemeClr val="accent3"/>
                </a:solidFill>
                <a:latin typeface="Times New Roman" panose="02020603050405020304" pitchFamily="18" charset="0"/>
                <a:ea typeface="楷体" panose="02010609060101010101" pitchFamily="49" charset="-122"/>
              </a:rPr>
              <a:t>Python </a:t>
            </a:r>
            <a:r>
              <a:rPr lang="zh-CN" altLang="en-US" sz="3200" b="1" dirty="0">
                <a:solidFill>
                  <a:schemeClr val="accent3"/>
                </a:solidFill>
                <a:latin typeface="Times New Roman" panose="02020603050405020304" pitchFamily="18" charset="0"/>
                <a:ea typeface="楷体" panose="02010609060101010101" pitchFamily="49" charset="-122"/>
              </a:rPr>
              <a:t>语言实践</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8" name="矩形 7"/>
          <p:cNvSpPr/>
          <p:nvPr/>
        </p:nvSpPr>
        <p:spPr>
          <a:xfrm>
            <a:off x="497804" y="1438458"/>
            <a:ext cx="9579645" cy="1200329"/>
          </a:xfrm>
          <a:prstGeom prst="rect">
            <a:avLst/>
          </a:prstGeom>
        </p:spPr>
        <p:txBody>
          <a:bodyPr wrap="square">
            <a:spAutoFit/>
          </a:bodyPr>
          <a:lstStyle/>
          <a:p>
            <a:r>
              <a:rPr lang="zh-CN" altLang="en-US" sz="2400" b="1" dirty="0">
                <a:latin typeface="楷体" panose="02010609060101010101" pitchFamily="49" charset="-122"/>
                <a:ea typeface="楷体" panose="02010609060101010101" pitchFamily="49" charset="-122"/>
              </a:rPr>
              <a:t>单响应变量的线性回归模型</a:t>
            </a:r>
            <a:endParaRPr lang="zh-CN" altLang="en-US" sz="2400" b="1" dirty="0">
              <a:latin typeface="楷体" panose="02010609060101010101" pitchFamily="49" charset="-122"/>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在</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中，常使用</a:t>
            </a:r>
            <a:r>
              <a:rPr lang="en-US" altLang="zh-CN" sz="2400" dirty="0" err="1">
                <a:latin typeface="Times New Roman" panose="02020603050405020304" pitchFamily="18" charset="0"/>
                <a:ea typeface="楷体" panose="02010609060101010101" pitchFamily="49" charset="-122"/>
              </a:rPr>
              <a:t>statsmodels</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库来做线性回归。首先选择</a:t>
            </a:r>
            <a:r>
              <a:rPr lang="zh-CN" altLang="en-US" sz="2400" dirty="0" smtClean="0">
                <a:latin typeface="Times New Roman" panose="02020603050405020304" pitchFamily="18" charset="0"/>
                <a:ea typeface="楷体" panose="02010609060101010101" pitchFamily="49" charset="-122"/>
              </a:rPr>
              <a:t>来自</a:t>
            </a:r>
            <a:r>
              <a:rPr lang="en-US" altLang="zh-CN" sz="2400" dirty="0" err="1" smtClean="0">
                <a:latin typeface="Times New Roman" panose="02020603050405020304" pitchFamily="18" charset="0"/>
                <a:ea typeface="楷体" panose="02010609060101010101" pitchFamily="49" charset="-122"/>
              </a:rPr>
              <a:t>sklearn</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库的波士顿房价数据集建立回归模型。</a:t>
            </a:r>
            <a:endParaRPr lang="zh-CN" altLang="en-US" sz="2400" dirty="0">
              <a:latin typeface="Times New Roman" panose="02020603050405020304" pitchFamily="18" charset="0"/>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931856" y="2743562"/>
            <a:ext cx="8328289" cy="2723788"/>
          </a:xfrm>
          <a:prstGeom prst="rect">
            <a:avLst/>
          </a:prstGeom>
        </p:spPr>
      </p:pic>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1512" y="1082004"/>
            <a:ext cx="6696412"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输出结果显示，</a:t>
            </a:r>
            <a:r>
              <a:rPr lang="en-US" altLang="zh-CN" sz="2400" i="1" dirty="0">
                <a:latin typeface="Times New Roman" panose="02020603050405020304" pitchFamily="18" charset="0"/>
                <a:ea typeface="楷体" panose="02010609060101010101" pitchFamily="49" charset="-122"/>
              </a:rPr>
              <a:t>p </a:t>
            </a:r>
            <a:r>
              <a:rPr lang="zh-CN" altLang="en-US" sz="2400" dirty="0">
                <a:latin typeface="Times New Roman" panose="02020603050405020304" pitchFamily="18" charset="0"/>
                <a:ea typeface="楷体" panose="02010609060101010101" pitchFamily="49" charset="-122"/>
              </a:rPr>
              <a:t>值大于</a:t>
            </a:r>
            <a:r>
              <a:rPr lang="en-US" altLang="zh-CN" sz="2400" dirty="0">
                <a:latin typeface="Times New Roman" panose="02020603050405020304" pitchFamily="18" charset="0"/>
                <a:ea typeface="楷体" panose="02010609060101010101" pitchFamily="49" charset="-122"/>
              </a:rPr>
              <a:t>0.05 </a:t>
            </a:r>
            <a:r>
              <a:rPr lang="zh-CN" altLang="en-US" sz="2400" dirty="0">
                <a:latin typeface="Times New Roman" panose="02020603050405020304" pitchFamily="18" charset="0"/>
                <a:ea typeface="楷体" panose="02010609060101010101" pitchFamily="49" charset="-122"/>
              </a:rPr>
              <a:t>即认为与波士顿的房价波动变化关系不大，</a:t>
            </a:r>
            <a:r>
              <a:rPr lang="zh-CN" altLang="en-US" sz="2400" dirty="0" smtClean="0">
                <a:latin typeface="Times New Roman" panose="02020603050405020304" pitchFamily="18" charset="0"/>
                <a:ea typeface="楷体" panose="02010609060101010101" pitchFamily="49" charset="-122"/>
              </a:rPr>
              <a:t>因此剔除</a:t>
            </a:r>
            <a:r>
              <a:rPr lang="en-US" altLang="zh-CN" sz="2400" dirty="0" smtClean="0">
                <a:latin typeface="Times New Roman" panose="02020603050405020304" pitchFamily="18" charset="0"/>
                <a:ea typeface="楷体" panose="02010609060101010101" pitchFamily="49" charset="-122"/>
              </a:rPr>
              <a:t>INDUS</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AGE </a:t>
            </a:r>
            <a:r>
              <a:rPr lang="zh-CN" altLang="en-US" sz="2400" dirty="0">
                <a:latin typeface="Times New Roman" panose="02020603050405020304" pitchFamily="18" charset="0"/>
                <a:ea typeface="楷体" panose="02010609060101010101" pitchFamily="49" charset="-122"/>
              </a:rPr>
              <a:t>选项，再次使用</a:t>
            </a:r>
            <a:r>
              <a:rPr lang="en-US" altLang="zh-CN" sz="2400" dirty="0" err="1">
                <a:latin typeface="Times New Roman" panose="02020603050405020304" pitchFamily="18" charset="0"/>
                <a:ea typeface="楷体" panose="02010609060101010101" pitchFamily="49" charset="-122"/>
              </a:rPr>
              <a:t>statsmodel</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中的最小二乘法</a:t>
            </a:r>
            <a:r>
              <a:rPr lang="zh-CN" altLang="en-US" dirty="0">
                <a:latin typeface="FandolSong-Regular-Identity-H"/>
              </a:rPr>
              <a:t>：</a:t>
            </a:r>
            <a:endParaRPr lang="zh-CN" altLang="en-US" dirty="0"/>
          </a:p>
        </p:txBody>
      </p:sp>
      <p:pic>
        <p:nvPicPr>
          <p:cNvPr id="4" name="图片 3"/>
          <p:cNvPicPr>
            <a:picLocks noChangeAspect="1"/>
          </p:cNvPicPr>
          <p:nvPr/>
        </p:nvPicPr>
        <p:blipFill rotWithShape="1">
          <a:blip r:embed="rId1"/>
          <a:srcRect r="38449"/>
          <a:stretch>
            <a:fillRect/>
          </a:stretch>
        </p:blipFill>
        <p:spPr>
          <a:xfrm>
            <a:off x="558774" y="2443746"/>
            <a:ext cx="5334025" cy="3328437"/>
          </a:xfrm>
          <a:prstGeom prst="rect">
            <a:avLst/>
          </a:prstGeom>
        </p:spPr>
      </p:pic>
      <p:pic>
        <p:nvPicPr>
          <p:cNvPr id="9" name="图片 8"/>
          <p:cNvPicPr>
            <a:picLocks noChangeAspect="1"/>
          </p:cNvPicPr>
          <p:nvPr/>
        </p:nvPicPr>
        <p:blipFill>
          <a:blip r:embed="rId2">
            <a:clrChange>
              <a:clrFrom>
                <a:srgbClr val="FFFFFF"/>
              </a:clrFrom>
              <a:clrTo>
                <a:srgbClr val="FFFFFF">
                  <a:alpha val="0"/>
                </a:srgbClr>
              </a:clrTo>
            </a:clrChange>
          </a:blip>
          <a:stretch>
            <a:fillRect/>
          </a:stretch>
        </p:blipFill>
        <p:spPr>
          <a:xfrm>
            <a:off x="6511636" y="1983834"/>
            <a:ext cx="5633155" cy="4259948"/>
          </a:xfrm>
          <a:prstGeom prst="rect">
            <a:avLst/>
          </a:prstGeom>
        </p:spPr>
      </p:pic>
      <p:sp>
        <p:nvSpPr>
          <p:cNvPr id="10" name="矩形 9"/>
          <p:cNvSpPr/>
          <p:nvPr/>
        </p:nvSpPr>
        <p:spPr>
          <a:xfrm>
            <a:off x="7871669" y="1302087"/>
            <a:ext cx="3339376" cy="461665"/>
          </a:xfrm>
          <a:prstGeom prst="rect">
            <a:avLst/>
          </a:prstGeom>
        </p:spPr>
        <p:txBody>
          <a:bodyPr wrap="none">
            <a:spAutoFit/>
          </a:bodyPr>
          <a:lstStyle/>
          <a:p>
            <a:r>
              <a:rPr lang="zh-CN" altLang="en-US" sz="2400" dirty="0">
                <a:latin typeface="Times New Roman" panose="02020603050405020304" pitchFamily="18" charset="0"/>
                <a:ea typeface="楷体" panose="02010609060101010101" pitchFamily="49" charset="-122"/>
              </a:rPr>
              <a:t>拟合效果如图</a:t>
            </a:r>
            <a:r>
              <a:rPr lang="en-US" altLang="zh-CN" sz="2400" dirty="0">
                <a:latin typeface="Times New Roman" panose="02020603050405020304" pitchFamily="18" charset="0"/>
                <a:ea typeface="楷体" panose="02010609060101010101" pitchFamily="49" charset="-122"/>
              </a:rPr>
              <a:t>3.2</a:t>
            </a:r>
            <a:r>
              <a:rPr lang="zh-CN" altLang="en-US" sz="2400" dirty="0">
                <a:latin typeface="Times New Roman" panose="02020603050405020304" pitchFamily="18" charset="0"/>
                <a:ea typeface="楷体" panose="02010609060101010101" pitchFamily="49" charset="-122"/>
              </a:rPr>
              <a:t>所示。</a:t>
            </a:r>
            <a:endParaRPr lang="zh-CN" altLang="en-US" sz="2400" dirty="0">
              <a:latin typeface="Times New Roman" panose="02020603050405020304" pitchFamily="18" charset="0"/>
              <a:ea typeface="楷体" panose="02010609060101010101" pitchFamily="49" charset="-122"/>
            </a:endParaRPr>
          </a:p>
        </p:txBody>
      </p:sp>
      <p:cxnSp>
        <p:nvCxnSpPr>
          <p:cNvPr id="12" name="直接连接符 11"/>
          <p:cNvCxnSpPr/>
          <p:nvPr/>
        </p:nvCxnSpPr>
        <p:spPr bwMode="auto">
          <a:xfrm>
            <a:off x="5892799" y="2530764"/>
            <a:ext cx="0" cy="3140363"/>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6474" y="935474"/>
            <a:ext cx="8599053" cy="2308324"/>
          </a:xfrm>
          <a:prstGeom prst="rect">
            <a:avLst/>
          </a:prstGeom>
        </p:spPr>
        <p:txBody>
          <a:bodyPr wrap="square">
            <a:spAutoFit/>
          </a:bodyPr>
          <a:lstStyle/>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此外，用</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进行线性回归也是十分常见的作法，下面介绍用</a:t>
            </a:r>
            <a:r>
              <a:rPr lang="en-US" altLang="zh-CN" sz="2400" dirty="0">
                <a:latin typeface="Times New Roman" panose="02020603050405020304" pitchFamily="18" charset="0"/>
                <a:ea typeface="楷体" panose="02010609060101010101" pitchFamily="49" charset="-122"/>
              </a:rPr>
              <a:t>Python </a:t>
            </a:r>
            <a:r>
              <a:rPr lang="zh-CN" altLang="en-US" sz="2400" dirty="0" smtClean="0">
                <a:latin typeface="Times New Roman" panose="02020603050405020304" pitchFamily="18" charset="0"/>
                <a:ea typeface="楷体" panose="02010609060101010101" pitchFamily="49" charset="-122"/>
              </a:rPr>
              <a:t>语言</a:t>
            </a:r>
            <a:r>
              <a:rPr lang="zh-CN" altLang="en-US" sz="2400" dirty="0">
                <a:latin typeface="Times New Roman" panose="02020603050405020304" pitchFamily="18" charset="0"/>
                <a:ea typeface="楷体" panose="02010609060101010101" pitchFamily="49" charset="-122"/>
              </a:rPr>
              <a:t>实现的，利用</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简单线性回归的通用方程拟合线性模型。这里我们将</a:t>
            </a:r>
            <a:r>
              <a:rPr lang="zh-CN" altLang="en-US" sz="2400" dirty="0" smtClean="0">
                <a:latin typeface="Times New Roman" panose="02020603050405020304" pitchFamily="18" charset="0"/>
                <a:ea typeface="楷体" panose="02010609060101010101" pitchFamily="49" charset="-122"/>
              </a:rPr>
              <a:t>使用</a:t>
            </a:r>
            <a:r>
              <a:rPr lang="en-US" altLang="zh-CN" sz="2400" dirty="0" err="1" smtClean="0">
                <a:latin typeface="Times New Roman" panose="02020603050405020304" pitchFamily="18" charset="0"/>
                <a:ea typeface="楷体" panose="02010609060101010101" pitchFamily="49" charset="-122"/>
              </a:rPr>
              <a:t>SciKit</a:t>
            </a:r>
            <a:r>
              <a:rPr lang="en-US" altLang="zh-CN" sz="2400" dirty="0" smtClean="0">
                <a:latin typeface="Times New Roman" panose="02020603050405020304" pitchFamily="18" charset="0"/>
                <a:ea typeface="楷体" panose="02010609060101010101" pitchFamily="49" charset="-122"/>
              </a:rPr>
              <a:t>-Learn </a:t>
            </a:r>
            <a:r>
              <a:rPr lang="zh-CN" altLang="en-US" sz="2400" dirty="0">
                <a:latin typeface="Times New Roman" panose="02020603050405020304" pitchFamily="18" charset="0"/>
                <a:ea typeface="楷体" panose="02010609060101010101" pitchFamily="49" charset="-122"/>
              </a:rPr>
              <a:t>糖尿病数据集（</a:t>
            </a:r>
            <a:r>
              <a:rPr lang="en-US" altLang="zh-CN" sz="2400" dirty="0">
                <a:latin typeface="Times New Roman" panose="02020603050405020304" pitchFamily="18" charset="0"/>
                <a:ea typeface="楷体" panose="02010609060101010101" pitchFamily="49" charset="-122"/>
                <a:hlinkClick r:id="rId1"/>
              </a:rPr>
              <a:t>https://scikit-learn.org/stable/datasets/index.html</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a:t>
            </a:r>
            <a:endParaRPr lang="en-US" altLang="zh-CN" sz="2400" dirty="0" smtClean="0">
              <a:latin typeface="Times New Roman" panose="02020603050405020304" pitchFamily="18" charset="0"/>
              <a:ea typeface="楷体" panose="02010609060101010101" pitchFamily="49" charset="-122"/>
            </a:endParaRPr>
          </a:p>
          <a:p>
            <a:pPr marL="342900" indent="-342900">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rPr>
              <a:t>该数据集包含</a:t>
            </a:r>
            <a:r>
              <a:rPr lang="en-US" altLang="zh-CN" sz="2400" dirty="0">
                <a:latin typeface="Times New Roman" panose="02020603050405020304" pitchFamily="18" charset="0"/>
                <a:ea typeface="楷体" panose="02010609060101010101" pitchFamily="49" charset="-122"/>
              </a:rPr>
              <a:t>10 </a:t>
            </a:r>
            <a:r>
              <a:rPr lang="zh-CN" altLang="en-US" sz="2400" dirty="0">
                <a:latin typeface="Times New Roman" panose="02020603050405020304" pitchFamily="18" charset="0"/>
                <a:ea typeface="楷体" panose="02010609060101010101" pitchFamily="49" charset="-122"/>
              </a:rPr>
              <a:t>个特征（均值中心化和缩放后）和一个目标值：衡量基本线</a:t>
            </a:r>
            <a:r>
              <a:rPr lang="zh-CN" altLang="en-US" sz="2400" dirty="0" smtClean="0">
                <a:latin typeface="Times New Roman" panose="02020603050405020304" pitchFamily="18" charset="0"/>
                <a:ea typeface="楷体" panose="02010609060101010101" pitchFamily="49" charset="-122"/>
              </a:rPr>
              <a:t>后一年</a:t>
            </a:r>
            <a:r>
              <a:rPr lang="zh-CN" altLang="en-US" sz="2400" dirty="0">
                <a:latin typeface="Times New Roman" panose="02020603050405020304" pitchFamily="18" charset="0"/>
                <a:ea typeface="楷体" panose="02010609060101010101" pitchFamily="49" charset="-122"/>
              </a:rPr>
              <a:t>的疾病进展情况。下面是代码：</a:t>
            </a:r>
            <a:endParaRPr lang="zh-CN" altLang="en-US" sz="2400" dirty="0">
              <a:latin typeface="Times New Roman" panose="02020603050405020304" pitchFamily="18" charset="0"/>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1457006" y="3318233"/>
            <a:ext cx="9277989" cy="2454495"/>
          </a:xfrm>
          <a:prstGeom prst="rect">
            <a:avLst/>
          </a:prstGeom>
        </p:spPr>
      </p:pic>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2571" y="935474"/>
            <a:ext cx="9448799" cy="461665"/>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用</a:t>
            </a:r>
            <a:r>
              <a:rPr lang="en-US" altLang="zh-CN" sz="2400" dirty="0" err="1">
                <a:latin typeface="Times New Roman" panose="02020603050405020304" pitchFamily="18" charset="0"/>
                <a:ea typeface="楷体" panose="02010609060101010101" pitchFamily="49" charset="-122"/>
              </a:rPr>
              <a:t>sklearn</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进行线性回归</a:t>
            </a:r>
            <a:r>
              <a:rPr lang="en-US" altLang="zh-CN" sz="2400" dirty="0">
                <a:latin typeface="Times New Roman" panose="02020603050405020304" pitchFamily="18" charset="0"/>
                <a:ea typeface="楷体" panose="02010609060101010101" pitchFamily="49" charset="-122"/>
              </a:rPr>
              <a:t>, </a:t>
            </a:r>
            <a:r>
              <a:rPr lang="zh-CN" altLang="en-US" sz="2400" dirty="0" smtClean="0">
                <a:latin typeface="Times New Roman" panose="02020603050405020304" pitchFamily="18" charset="0"/>
                <a:ea typeface="楷体" panose="02010609060101010101" pitchFamily="49" charset="-122"/>
              </a:rPr>
              <a:t>得到</a:t>
            </a:r>
            <a:r>
              <a:rPr lang="en-US" altLang="zh-CN" sz="2400" i="1" dirty="0">
                <a:latin typeface="Times New Roman" panose="02020603050405020304" pitchFamily="18" charset="0"/>
                <a:cs typeface="Times New Roman" panose="02020603050405020304" pitchFamily="18" charset="0"/>
              </a:rPr>
              <a:t>R</a:t>
            </a:r>
            <a:r>
              <a:rPr lang="en-US" altLang="zh-CN" sz="2400" i="1" baseline="30000" dirty="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ea typeface="楷体" panose="02010609060101010101" pitchFamily="49" charset="-122"/>
              </a:rPr>
              <a:t>值</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CV Mean</a:t>
            </a:r>
            <a:r>
              <a:rPr lang="zh-CN" altLang="en-US" sz="2400" dirty="0">
                <a:latin typeface="Times New Roman" panose="02020603050405020304" pitchFamily="18" charset="0"/>
                <a:ea typeface="楷体" panose="02010609060101010101" pitchFamily="49" charset="-122"/>
              </a:rPr>
              <a:t>）和标准偏差（</a:t>
            </a:r>
            <a:r>
              <a:rPr lang="en-US" altLang="zh-CN" sz="2400" dirty="0">
                <a:latin typeface="Times New Roman" panose="02020603050405020304" pitchFamily="18" charset="0"/>
                <a:ea typeface="楷体" panose="02010609060101010101" pitchFamily="49" charset="-122"/>
              </a:rPr>
              <a:t>STD</a:t>
            </a:r>
            <a:r>
              <a:rPr lang="zh-CN" altLang="en-US"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089889" y="1627971"/>
            <a:ext cx="9134161" cy="1925008"/>
          </a:xfrm>
          <a:prstGeom prst="rect">
            <a:avLst/>
          </a:prstGeom>
        </p:spPr>
      </p:pic>
      <p:sp>
        <p:nvSpPr>
          <p:cNvPr id="4" name="矩形 3"/>
          <p:cNvSpPr/>
          <p:nvPr/>
        </p:nvSpPr>
        <p:spPr>
          <a:xfrm>
            <a:off x="932570" y="3783811"/>
            <a:ext cx="9291479" cy="1569660"/>
          </a:xfrm>
          <a:prstGeom prst="rect">
            <a:avLst/>
          </a:prstGeom>
        </p:spPr>
        <p:txBody>
          <a:bodyPr wrap="square">
            <a:spAutoFit/>
          </a:bodyPr>
          <a:lstStyle/>
          <a:p>
            <a:r>
              <a:rPr lang="zh-CN" altLang="en-US" sz="2400" dirty="0" smtClean="0">
                <a:latin typeface="Times New Roman" panose="02020603050405020304" pitchFamily="18" charset="0"/>
                <a:ea typeface="楷体" panose="02010609060101010101" pitchFamily="49" charset="-122"/>
              </a:rPr>
              <a:t>平均</a:t>
            </a:r>
            <a:r>
              <a:rPr lang="en-US" altLang="zh-CN" sz="2400" i="1" dirty="0">
                <a:latin typeface="Times New Roman" panose="02020603050405020304" pitchFamily="18" charset="0"/>
                <a:cs typeface="Times New Roman" panose="02020603050405020304" pitchFamily="18" charset="0"/>
              </a:rPr>
              <a:t>R</a:t>
            </a:r>
            <a:r>
              <a:rPr lang="en-US" altLang="zh-CN" sz="2400" i="1" baseline="30000" dirty="0">
                <a:latin typeface="Times New Roman" panose="02020603050405020304" pitchFamily="18" charset="0"/>
                <a:cs typeface="Times New Roman" panose="02020603050405020304" pitchFamily="18" charset="0"/>
              </a:rPr>
              <a:t>2</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CV Mean</a:t>
            </a:r>
            <a:r>
              <a:rPr lang="zh-CN" altLang="en-US" sz="2400" dirty="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0.48 </a:t>
            </a:r>
            <a:r>
              <a:rPr lang="zh-CN" altLang="en-US" sz="2400" dirty="0">
                <a:latin typeface="Times New Roman" panose="02020603050405020304" pitchFamily="18" charset="0"/>
                <a:ea typeface="楷体" panose="02010609060101010101" pitchFamily="49" charset="-122"/>
              </a:rPr>
              <a:t>和标准偏差（</a:t>
            </a:r>
            <a:r>
              <a:rPr lang="en-US" altLang="zh-CN" sz="2400" dirty="0">
                <a:latin typeface="Times New Roman" panose="02020603050405020304" pitchFamily="18" charset="0"/>
                <a:ea typeface="楷体" panose="02010609060101010101" pitchFamily="49" charset="-122"/>
              </a:rPr>
              <a:t>STD</a:t>
            </a:r>
            <a:r>
              <a:rPr lang="zh-CN" altLang="en-US" sz="2400" dirty="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0.14</a:t>
            </a:r>
            <a:r>
              <a:rPr lang="zh-CN" altLang="en-US"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这里</a:t>
            </a:r>
            <a:r>
              <a:rPr lang="en-US" altLang="zh-CN" sz="2400" i="1" dirty="0">
                <a:latin typeface="Times New Roman" panose="02020603050405020304" pitchFamily="18" charset="0"/>
                <a:cs typeface="Times New Roman" panose="02020603050405020304" pitchFamily="18" charset="0"/>
              </a:rPr>
              <a:t>R</a:t>
            </a:r>
            <a:r>
              <a:rPr lang="en-US" altLang="zh-CN" sz="2400" i="1" baseline="30000" dirty="0">
                <a:latin typeface="Times New Roman" panose="02020603050405020304" pitchFamily="18" charset="0"/>
                <a:cs typeface="Times New Roman" panose="02020603050405020304" pitchFamily="18" charset="0"/>
              </a:rPr>
              <a:t>2</a:t>
            </a:r>
            <a:r>
              <a:rPr lang="zh-CN" altLang="en-US" sz="2400" dirty="0" smtClean="0">
                <a:latin typeface="Times New Roman" panose="02020603050405020304" pitchFamily="18" charset="0"/>
                <a:ea typeface="楷体" panose="02010609060101010101" pitchFamily="49" charset="-122"/>
              </a:rPr>
              <a:t>值</a:t>
            </a:r>
            <a:r>
              <a:rPr lang="zh-CN" altLang="en-US" sz="2400" dirty="0">
                <a:latin typeface="Times New Roman" panose="02020603050405020304" pitchFamily="18" charset="0"/>
                <a:ea typeface="楷体" panose="02010609060101010101" pitchFamily="49" charset="-122"/>
              </a:rPr>
              <a:t>较低</a:t>
            </a:r>
            <a:r>
              <a:rPr lang="zh-CN" altLang="en-US" sz="2400" dirty="0" smtClean="0">
                <a:latin typeface="Times New Roman" panose="02020603050405020304" pitchFamily="18" charset="0"/>
                <a:ea typeface="楷体" panose="02010609060101010101" pitchFamily="49" charset="-122"/>
              </a:rPr>
              <a:t>表明</a:t>
            </a:r>
            <a:r>
              <a:rPr lang="zh-CN" altLang="en-US" sz="2400" dirty="0">
                <a:latin typeface="Times New Roman" panose="02020603050405020304" pitchFamily="18" charset="0"/>
                <a:ea typeface="楷体" panose="02010609060101010101" pitchFamily="49" charset="-122"/>
              </a:rPr>
              <a:t>模型不是很准确。标准偏差值（</a:t>
            </a:r>
            <a:r>
              <a:rPr lang="en-US" altLang="zh-CN" sz="2400" dirty="0">
                <a:latin typeface="Times New Roman" panose="02020603050405020304" pitchFamily="18" charset="0"/>
                <a:ea typeface="楷体" panose="02010609060101010101" pitchFamily="49" charset="-122"/>
              </a:rPr>
              <a:t>STD</a:t>
            </a:r>
            <a:r>
              <a:rPr lang="zh-CN" altLang="en-US" sz="2400" dirty="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0.14 </a:t>
            </a:r>
            <a:r>
              <a:rPr lang="zh-CN" altLang="en-US" sz="2400" dirty="0">
                <a:latin typeface="Times New Roman" panose="02020603050405020304" pitchFamily="18" charset="0"/>
                <a:ea typeface="楷体" panose="02010609060101010101" pitchFamily="49" charset="-122"/>
              </a:rPr>
              <a:t>表明可能对训练数据进行了过度</a:t>
            </a:r>
            <a:r>
              <a:rPr lang="zh-CN" altLang="en-US" sz="2400" dirty="0" smtClean="0">
                <a:latin typeface="Times New Roman" panose="02020603050405020304" pitchFamily="18" charset="0"/>
                <a:ea typeface="楷体" panose="02010609060101010101" pitchFamily="49" charset="-122"/>
              </a:rPr>
              <a:t>拟合</a:t>
            </a:r>
            <a:r>
              <a:rPr lang="zh-CN" altLang="en-US" sz="2400" dirty="0">
                <a:latin typeface="Times New Roman" panose="02020603050405020304" pitchFamily="18" charset="0"/>
                <a:ea typeface="楷体" panose="02010609060101010101" pitchFamily="49" charset="-122"/>
              </a:rPr>
              <a:t>。解决过拟合的一个办法是简化模型。下面通过引入正则化来简化线性回归模型。</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61772" y="4040257"/>
            <a:ext cx="7068457"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单响应变量的线性回归模型</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2571" y="935474"/>
            <a:ext cx="9513756" cy="2308324"/>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与其他线性模型一样，岭回归（</a:t>
            </a:r>
            <a:r>
              <a:rPr lang="en-US" altLang="zh-CN" sz="2400" dirty="0">
                <a:latin typeface="Times New Roman" panose="02020603050405020304" pitchFamily="18" charset="0"/>
                <a:ea typeface="楷体" panose="02010609060101010101" pitchFamily="49" charset="-122"/>
              </a:rPr>
              <a:t>Ridge</a:t>
            </a:r>
            <a:r>
              <a:rPr lang="zh-CN" altLang="en-US" sz="2400" dirty="0">
                <a:latin typeface="Times New Roman" panose="02020603050405020304" pitchFamily="18" charset="0"/>
                <a:ea typeface="楷体" panose="02010609060101010101" pitchFamily="49" charset="-122"/>
              </a:rPr>
              <a:t>）将在其拟合方法中接受数组</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en-US" altLang="zh-CN" sz="2400" i="1" dirty="0">
                <a:latin typeface="Times New Roman" panose="02020603050405020304" pitchFamily="18" charset="0"/>
                <a:ea typeface="楷体" panose="02010609060101010101" pitchFamily="49" charset="-122"/>
              </a:rPr>
              <a:t>y</a:t>
            </a:r>
            <a:r>
              <a:rPr lang="zh-CN" altLang="en-US" sz="2400" dirty="0">
                <a:latin typeface="Times New Roman" panose="02020603050405020304" pitchFamily="18" charset="0"/>
                <a:ea typeface="楷体" panose="02010609060101010101" pitchFamily="49" charset="-122"/>
              </a:rPr>
              <a:t>，并</a:t>
            </a:r>
            <a:r>
              <a:rPr lang="zh-CN" altLang="en-US" sz="2400" dirty="0" smtClean="0">
                <a:latin typeface="Times New Roman" panose="02020603050405020304" pitchFamily="18" charset="0"/>
                <a:ea typeface="楷体" panose="02010609060101010101" pitchFamily="49" charset="-122"/>
              </a:rPr>
              <a:t>将线性模型</a:t>
            </a:r>
            <a:r>
              <a:rPr lang="zh-CN" altLang="en-US" sz="2400" dirty="0">
                <a:latin typeface="Times New Roman" panose="02020603050405020304" pitchFamily="18" charset="0"/>
                <a:ea typeface="楷体" panose="02010609060101010101" pitchFamily="49" charset="-122"/>
              </a:rPr>
              <a:t>的系数</a:t>
            </a:r>
            <a:r>
              <a:rPr lang="en-US" altLang="zh-CN" sz="2400" i="1" dirty="0" smtClean="0">
                <a:latin typeface="Times New Roman" panose="02020603050405020304" pitchFamily="18" charset="0"/>
                <a:ea typeface="楷体" panose="02010609060101010101" pitchFamily="49" charset="-122"/>
              </a:rPr>
              <a:t>w</a:t>
            </a:r>
            <a:r>
              <a:rPr lang="zh-CN" altLang="en-US" sz="2400" dirty="0" smtClean="0">
                <a:latin typeface="Times New Roman" panose="02020603050405020304" pitchFamily="18" charset="0"/>
                <a:ea typeface="楷体" panose="02010609060101010101" pitchFamily="49" charset="-122"/>
              </a:rPr>
              <a:t>存储</a:t>
            </a:r>
            <a:r>
              <a:rPr lang="zh-CN" altLang="en-US" sz="2400" dirty="0">
                <a:latin typeface="Times New Roman" panose="02020603050405020304" pitchFamily="18" charset="0"/>
                <a:ea typeface="楷体" panose="02010609060101010101" pitchFamily="49" charset="-122"/>
              </a:rPr>
              <a:t>在其</a:t>
            </a:r>
            <a:r>
              <a:rPr lang="en-US" altLang="zh-CN" sz="2400" i="1" dirty="0" err="1" smtClean="0">
                <a:latin typeface="Times New Roman" panose="02020603050405020304" pitchFamily="18" charset="0"/>
                <a:ea typeface="楷体" panose="02010609060101010101" pitchFamily="49" charset="-122"/>
              </a:rPr>
              <a:t>coefmember</a:t>
            </a:r>
            <a:r>
              <a:rPr lang="zh-CN" altLang="en-US" sz="2400" dirty="0" smtClean="0">
                <a:latin typeface="Times New Roman" panose="02020603050405020304" pitchFamily="18" charset="0"/>
                <a:ea typeface="楷体" panose="02010609060101010101" pitchFamily="49" charset="-122"/>
              </a:rPr>
              <a:t>中</a:t>
            </a:r>
            <a:r>
              <a:rPr lang="zh-CN" altLang="en-US" sz="2400" dirty="0">
                <a:latin typeface="Times New Roman" panose="02020603050405020304" pitchFamily="18" charset="0"/>
                <a:ea typeface="楷体" panose="02010609060101010101" pitchFamily="49" charset="-122"/>
              </a:rPr>
              <a:t>。在岭回归中用正则化参数</a:t>
            </a:r>
            <a:r>
              <a:rPr lang="en-US" altLang="zh-CN" sz="2400" i="1"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来控制模型</a:t>
            </a:r>
            <a:r>
              <a:rPr lang="zh-CN" altLang="en-US" sz="2400" dirty="0">
                <a:latin typeface="Times New Roman" panose="02020603050405020304" pitchFamily="18" charset="0"/>
                <a:ea typeface="楷体" panose="02010609060101010101" pitchFamily="49" charset="-122"/>
              </a:rPr>
              <a:t>的复杂性。</a:t>
            </a:r>
            <a:r>
              <a:rPr lang="en-US" altLang="zh-CN" sz="2400" i="1"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的数值越高，就越能迫使系数向零移动，增加对模型的限制。这降低了训练性能，但也增加了模型的普适性。但把</a:t>
            </a:r>
            <a:r>
              <a:rPr lang="en-US" altLang="zh-CN" sz="2400" i="1"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设置</a:t>
            </a:r>
            <a:r>
              <a:rPr lang="zh-CN" altLang="en-US" sz="2400" dirty="0">
                <a:latin typeface="Times New Roman" panose="02020603050405020304" pitchFamily="18" charset="0"/>
                <a:ea typeface="楷体" panose="02010609060101010101" pitchFamily="49" charset="-122"/>
              </a:rPr>
              <a:t>得太高可能会导致模型</a:t>
            </a:r>
            <a:r>
              <a:rPr lang="zh-CN" altLang="en-US" sz="2400" dirty="0" smtClean="0">
                <a:latin typeface="Times New Roman" panose="02020603050405020304" pitchFamily="18" charset="0"/>
                <a:ea typeface="楷体" panose="02010609060101010101" pitchFamily="49" charset="-122"/>
              </a:rPr>
              <a:t>过于简单</a:t>
            </a:r>
            <a:r>
              <a:rPr lang="zh-CN" altLang="en-US" sz="2400" dirty="0">
                <a:latin typeface="Times New Roman" panose="02020603050405020304" pitchFamily="18" charset="0"/>
                <a:ea typeface="楷体" panose="02010609060101010101" pitchFamily="49" charset="-122"/>
              </a:rPr>
              <a:t>，对数据的拟合不足</a:t>
            </a:r>
            <a:r>
              <a:rPr lang="zh-CN" altLang="en-US" sz="2400" dirty="0" smtClean="0">
                <a:latin typeface="Times New Roman" panose="02020603050405020304" pitchFamily="18" charset="0"/>
                <a:ea typeface="楷体" panose="02010609060101010101" pitchFamily="49" charset="-122"/>
              </a:rPr>
              <a:t>。下面</a:t>
            </a:r>
            <a:r>
              <a:rPr lang="zh-CN" altLang="en-US" sz="2400" dirty="0">
                <a:latin typeface="Times New Roman" panose="02020603050405020304" pitchFamily="18" charset="0"/>
                <a:ea typeface="楷体" panose="02010609060101010101" pitchFamily="49" charset="-122"/>
              </a:rPr>
              <a:t>使用</a:t>
            </a:r>
            <a:r>
              <a:rPr lang="en-US" altLang="zh-CN" sz="2400" dirty="0" err="1">
                <a:latin typeface="Times New Roman" panose="02020603050405020304" pitchFamily="18" charset="0"/>
                <a:ea typeface="楷体" panose="02010609060101010101" pitchFamily="49" charset="-122"/>
              </a:rPr>
              <a:t>Scikit</a:t>
            </a:r>
            <a:r>
              <a:rPr lang="en-US" altLang="zh-CN" sz="2400" dirty="0">
                <a:latin typeface="Times New Roman" panose="02020603050405020304" pitchFamily="18" charset="0"/>
                <a:ea typeface="楷体" panose="02010609060101010101" pitchFamily="49" charset="-122"/>
              </a:rPr>
              <a:t>-Learn </a:t>
            </a:r>
            <a:r>
              <a:rPr lang="zh-CN" altLang="en-US" sz="2400" dirty="0">
                <a:latin typeface="Times New Roman" panose="02020603050405020304" pitchFamily="18" charset="0"/>
                <a:ea typeface="楷体" panose="02010609060101010101" pitchFamily="49" charset="-122"/>
              </a:rPr>
              <a:t>的</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类来提高性能。</a:t>
            </a:r>
            <a:endParaRPr lang="zh-CN" altLang="en-US" sz="2400" dirty="0">
              <a:latin typeface="Times New Roman" panose="02020603050405020304" pitchFamily="18" charset="0"/>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569214" y="3243798"/>
            <a:ext cx="9053573" cy="1392857"/>
          </a:xfrm>
          <a:prstGeom prst="rect">
            <a:avLst/>
          </a:prstGeom>
        </p:spPr>
      </p:pic>
      <p:sp>
        <p:nvSpPr>
          <p:cNvPr id="6" name="矩形 5"/>
          <p:cNvSpPr/>
          <p:nvPr/>
        </p:nvSpPr>
        <p:spPr>
          <a:xfrm>
            <a:off x="932571" y="4636655"/>
            <a:ext cx="9513756"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以上结果</a:t>
            </a:r>
            <a:r>
              <a:rPr lang="zh-CN" altLang="en-US" sz="2400" dirty="0" smtClean="0">
                <a:latin typeface="Times New Roman" panose="02020603050405020304" pitchFamily="18" charset="0"/>
                <a:ea typeface="楷体" panose="02010609060101010101" pitchFamily="49" charset="-122"/>
              </a:rPr>
              <a:t>，</a:t>
            </a:r>
            <a:r>
              <a:rPr lang="en-US" altLang="zh-CN" sz="2400" i="1" dirty="0">
                <a:latin typeface="Times New Roman" panose="02020603050405020304" pitchFamily="18" charset="0"/>
                <a:cs typeface="Times New Roman" panose="02020603050405020304" pitchFamily="18" charset="0"/>
              </a:rPr>
              <a:t> R</a:t>
            </a:r>
            <a:r>
              <a:rPr lang="en-US" altLang="zh-CN" sz="2400" i="1" baseline="30000" dirty="0">
                <a:latin typeface="Times New Roman" panose="02020603050405020304" pitchFamily="18" charset="0"/>
                <a:cs typeface="Times New Roman" panose="02020603050405020304" pitchFamily="18" charset="0"/>
              </a:rPr>
              <a:t>2</a:t>
            </a:r>
            <a:r>
              <a:rPr lang="en-US" altLang="zh-CN" sz="2400" dirty="0" smtClean="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CV </a:t>
            </a:r>
            <a:r>
              <a:rPr lang="en-US" altLang="zh-CN" sz="2400" dirty="0" smtClean="0">
                <a:latin typeface="Times New Roman" panose="02020603050405020304" pitchFamily="18" charset="0"/>
                <a:ea typeface="楷体" panose="02010609060101010101" pitchFamily="49" charset="-122"/>
              </a:rPr>
              <a:t>Mean</a:t>
            </a:r>
            <a:r>
              <a:rPr lang="zh-CN" altLang="en-US" sz="2400" dirty="0" smtClean="0">
                <a:latin typeface="Times New Roman" panose="02020603050405020304" pitchFamily="18" charset="0"/>
                <a:ea typeface="楷体" panose="02010609060101010101" pitchFamily="49" charset="-122"/>
              </a:rPr>
              <a:t>）为</a:t>
            </a:r>
            <a:r>
              <a:rPr lang="en-US" altLang="zh-CN" sz="2400" dirty="0">
                <a:latin typeface="Times New Roman" panose="02020603050405020304" pitchFamily="18" charset="0"/>
                <a:ea typeface="楷体" panose="02010609060101010101" pitchFamily="49" charset="-122"/>
              </a:rPr>
              <a:t>0.38</a:t>
            </a:r>
            <a:r>
              <a:rPr lang="zh-CN" altLang="en-US" sz="2400" dirty="0">
                <a:latin typeface="Times New Roman" panose="02020603050405020304" pitchFamily="18" charset="0"/>
                <a:ea typeface="楷体" panose="02010609060101010101" pitchFamily="49" charset="-122"/>
              </a:rPr>
              <a:t>，这意味着岭回归模型只能</a:t>
            </a:r>
            <a:r>
              <a:rPr lang="zh-CN" altLang="en-US" sz="2400" dirty="0" smtClean="0">
                <a:latin typeface="Times New Roman" panose="02020603050405020304" pitchFamily="18" charset="0"/>
                <a:ea typeface="楷体" panose="02010609060101010101" pitchFamily="49" charset="-122"/>
              </a:rPr>
              <a:t>解释百分之</a:t>
            </a:r>
            <a:r>
              <a:rPr lang="en-US" altLang="zh-CN" sz="2400" dirty="0">
                <a:latin typeface="Times New Roman" panose="02020603050405020304" pitchFamily="18" charset="0"/>
                <a:ea typeface="楷体" panose="02010609060101010101" pitchFamily="49" charset="-122"/>
              </a:rPr>
              <a:t>38 </a:t>
            </a:r>
            <a:r>
              <a:rPr lang="zh-CN" altLang="en-US" sz="2400" dirty="0">
                <a:latin typeface="Times New Roman" panose="02020603050405020304" pitchFamily="18" charset="0"/>
                <a:ea typeface="楷体" panose="02010609060101010101" pitchFamily="49" charset="-122"/>
              </a:rPr>
              <a:t>的方差，与上面的线性回归相比，没有改进。但标准差减少，这表明不</a:t>
            </a:r>
            <a:r>
              <a:rPr lang="zh-CN" altLang="en-US" sz="2400" dirty="0" smtClean="0">
                <a:latin typeface="Times New Roman" panose="02020603050405020304" pitchFamily="18" charset="0"/>
                <a:ea typeface="楷体" panose="02010609060101010101" pitchFamily="49" charset="-122"/>
              </a:rPr>
              <a:t>太可能</a:t>
            </a:r>
            <a:r>
              <a:rPr lang="zh-CN" altLang="en-US" sz="2400" dirty="0">
                <a:latin typeface="Times New Roman" panose="02020603050405020304" pitchFamily="18" charset="0"/>
                <a:ea typeface="楷体" panose="02010609060101010101" pitchFamily="49" charset="-122"/>
              </a:rPr>
              <a:t>出现过拟合。</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32571" y="1277217"/>
            <a:ext cx="9513756"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我们使用了上述正则化参数</a:t>
            </a:r>
            <a:r>
              <a:rPr lang="en-US" altLang="zh-CN" sz="2400"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的默认值，这可能不会带来最佳</a:t>
            </a:r>
            <a:r>
              <a:rPr lang="zh-CN" altLang="en-US" sz="2400" dirty="0" smtClean="0">
                <a:latin typeface="Times New Roman" panose="02020603050405020304" pitchFamily="18" charset="0"/>
                <a:ea typeface="楷体" panose="02010609060101010101" pitchFamily="49" charset="-122"/>
              </a:rPr>
              <a:t>性能，下面通过调整</a:t>
            </a:r>
            <a:r>
              <a:rPr lang="zh-CN" altLang="en-US" sz="2400" dirty="0">
                <a:latin typeface="Times New Roman" panose="02020603050405020304" pitchFamily="18" charset="0"/>
                <a:ea typeface="楷体" panose="02010609060101010101" pitchFamily="49" charset="-122"/>
              </a:rPr>
              <a:t>正则化参数</a:t>
            </a:r>
            <a:r>
              <a:rPr lang="en-US" altLang="zh-CN" sz="2400"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来</a:t>
            </a:r>
            <a:r>
              <a:rPr lang="zh-CN" altLang="en-US" sz="2400" dirty="0">
                <a:latin typeface="Times New Roman" panose="02020603050405020304" pitchFamily="18" charset="0"/>
                <a:ea typeface="楷体" panose="02010609060101010101" pitchFamily="49" charset="-122"/>
              </a:rPr>
              <a:t>提高</a:t>
            </a:r>
            <a:r>
              <a:rPr lang="en-US" altLang="zh-CN" sz="2400" dirty="0">
                <a:latin typeface="Times New Roman" panose="02020603050405020304" pitchFamily="18" charset="0"/>
                <a:ea typeface="楷体" panose="02010609060101010101" pitchFamily="49" charset="-122"/>
              </a:rPr>
              <a:t>R2 </a:t>
            </a:r>
            <a:r>
              <a:rPr lang="zh-CN" altLang="en-US" sz="2400" dirty="0">
                <a:latin typeface="Times New Roman" panose="02020603050405020304" pitchFamily="18" charset="0"/>
                <a:ea typeface="楷体" panose="02010609060101010101" pitchFamily="49" charset="-122"/>
              </a:rPr>
              <a:t>值（</a:t>
            </a:r>
            <a:r>
              <a:rPr lang="en-US" altLang="zh-CN" sz="2400" dirty="0">
                <a:latin typeface="Times New Roman" panose="02020603050405020304" pitchFamily="18" charset="0"/>
                <a:ea typeface="楷体" panose="02010609060101010101" pitchFamily="49" charset="-122"/>
              </a:rPr>
              <a:t>CV Mean</a:t>
            </a:r>
            <a:r>
              <a:rPr lang="zh-CN" altLang="en-US" sz="2400" dirty="0" smtClean="0">
                <a:latin typeface="Times New Roman" panose="02020603050405020304" pitchFamily="18" charset="0"/>
                <a:ea typeface="楷体" panose="02010609060101010101" pitchFamily="49" charset="-122"/>
              </a:rPr>
              <a:t>），下面</a:t>
            </a:r>
            <a:r>
              <a:rPr lang="zh-CN" altLang="en-US" sz="2400" dirty="0">
                <a:latin typeface="Times New Roman" panose="02020603050405020304" pitchFamily="18" charset="0"/>
                <a:ea typeface="楷体" panose="02010609060101010101" pitchFamily="49" charset="-122"/>
              </a:rPr>
              <a:t>使用网格搜索来找到一个</a:t>
            </a:r>
            <a:r>
              <a:rPr lang="zh-CN" altLang="en-US" sz="2400" dirty="0" smtClean="0">
                <a:latin typeface="Times New Roman" panose="02020603050405020304" pitchFamily="18" charset="0"/>
                <a:ea typeface="楷体" panose="02010609060101010101" pitchFamily="49" charset="-122"/>
              </a:rPr>
              <a:t>最佳的</a:t>
            </a:r>
            <a:r>
              <a:rPr lang="en-US" altLang="zh-CN" sz="2400" dirty="0" smtClean="0">
                <a:latin typeface="Times New Roman" panose="02020603050405020304" pitchFamily="18" charset="0"/>
                <a:ea typeface="楷体" panose="02010609060101010101" pitchFamily="49" charset="-122"/>
              </a:rPr>
              <a:t>α</a:t>
            </a:r>
            <a:r>
              <a:rPr lang="zh-CN" altLang="en-US" sz="2400" dirty="0" smtClean="0">
                <a:latin typeface="Times New Roman" panose="02020603050405020304" pitchFamily="18" charset="0"/>
                <a:ea typeface="楷体" panose="02010609060101010101" pitchFamily="49" charset="-122"/>
              </a:rPr>
              <a:t>值</a:t>
            </a:r>
            <a:r>
              <a:rPr lang="zh-CN" altLang="en-US"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367335" y="2664002"/>
            <a:ext cx="9457331" cy="2516629"/>
          </a:xfrm>
          <a:prstGeom prst="rect">
            <a:avLst/>
          </a:prstGeom>
        </p:spPr>
      </p:pic>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6277" y="1697079"/>
            <a:ext cx="10927578" cy="3416320"/>
          </a:xfrm>
          <a:prstGeom prst="rect">
            <a:avLst/>
          </a:prstGeom>
        </p:spPr>
        <p:txBody>
          <a:bodyPr wrap="square">
            <a:spAutoFit/>
          </a:bodyPr>
          <a:lstStyle/>
          <a:p>
            <a:r>
              <a:rPr lang="zh-CN" altLang="en-US" sz="2400" b="1" dirty="0" smtClean="0">
                <a:latin typeface="楷体" panose="02010609060101010101" pitchFamily="49" charset="-122"/>
                <a:ea typeface="楷体" panose="02010609060101010101" pitchFamily="49" charset="-122"/>
              </a:rPr>
              <a:t>广义线性模型</a:t>
            </a:r>
            <a:endParaRPr lang="en-US" altLang="zh-CN" sz="2400" b="1" dirty="0" smtClean="0">
              <a:latin typeface="楷体" panose="02010609060101010101" pitchFamily="49" charset="-122"/>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此小节我们学习一个利用</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语言实现的广义线性模型中对数线性泊</a:t>
            </a:r>
            <a:r>
              <a:rPr lang="zh-CN" altLang="en-US" sz="2400" dirty="0" smtClean="0">
                <a:latin typeface="Times New Roman" panose="02020603050405020304" pitchFamily="18" charset="0"/>
                <a:ea typeface="楷体" panose="02010609060101010101" pitchFamily="49" charset="-122"/>
              </a:rPr>
              <a:t>松回归</a:t>
            </a:r>
            <a:r>
              <a:rPr lang="zh-CN" altLang="en-US" sz="2400" dirty="0">
                <a:latin typeface="Times New Roman" panose="02020603050405020304" pitchFamily="18" charset="0"/>
                <a:ea typeface="楷体" panose="02010609060101010101" pitchFamily="49" charset="-122"/>
              </a:rPr>
              <a:t>。下面这个例子说明了对数线性泊松回归在法国汽车第三方责任索赔数据</a:t>
            </a:r>
            <a:r>
              <a:rPr lang="zh-CN" altLang="en-US" sz="2400" dirty="0" smtClean="0">
                <a:latin typeface="Times New Roman" panose="02020603050405020304" pitchFamily="18" charset="0"/>
                <a:ea typeface="楷体" panose="02010609060101010101" pitchFamily="49" charset="-122"/>
              </a:rPr>
              <a:t>集（</a:t>
            </a:r>
            <a:r>
              <a:rPr lang="en-US" altLang="zh-CN" sz="2400" dirty="0">
                <a:latin typeface="Times New Roman" panose="02020603050405020304" pitchFamily="18" charset="0"/>
                <a:ea typeface="楷体" panose="02010609060101010101" pitchFamily="49" charset="-122"/>
              </a:rPr>
              <a:t>https : //www.openml.org/d/41214</a:t>
            </a:r>
            <a:r>
              <a:rPr lang="zh-CN" altLang="en-US" sz="2400" dirty="0">
                <a:latin typeface="Times New Roman" panose="02020603050405020304" pitchFamily="18" charset="0"/>
                <a:ea typeface="楷体" panose="02010609060101010101" pitchFamily="49" charset="-122"/>
              </a:rPr>
              <a:t>）上的使用，具体可参见：</a:t>
            </a:r>
            <a:r>
              <a:rPr lang="en-US" altLang="zh-CN" sz="2400" dirty="0" err="1" smtClean="0">
                <a:latin typeface="Times New Roman" panose="02020603050405020304" pitchFamily="18" charset="0"/>
                <a:ea typeface="楷体" panose="02010609060101010101" pitchFamily="49" charset="-122"/>
              </a:rPr>
              <a:t>A.Noll,R.Salzmanna</a:t>
            </a:r>
            <a:endParaRPr lang="en-US" altLang="zh-CN" sz="2400" dirty="0" smtClean="0">
              <a:latin typeface="Times New Roman" panose="02020603050405020304" pitchFamily="18" charset="0"/>
              <a:ea typeface="楷体" panose="02010609060101010101" pitchFamily="49" charset="-122"/>
            </a:endParaRPr>
          </a:p>
          <a:p>
            <a:r>
              <a:rPr lang="en-US" altLang="zh-CN" sz="2400" dirty="0" err="1" smtClean="0">
                <a:latin typeface="Times New Roman" panose="02020603050405020304" pitchFamily="18" charset="0"/>
                <a:ea typeface="楷体" panose="02010609060101010101" pitchFamily="49" charset="-122"/>
              </a:rPr>
              <a:t>ndM.V.Wuthrich,CaseStudy</a:t>
            </a:r>
            <a:r>
              <a:rPr lang="en-US" altLang="zh-CN" sz="2400" dirty="0" smtClean="0">
                <a:latin typeface="Times New Roman" panose="02020603050405020304" pitchFamily="18" charset="0"/>
                <a:ea typeface="楷体" panose="02010609060101010101" pitchFamily="49" charset="-122"/>
              </a:rPr>
              <a:t> : </a:t>
            </a:r>
            <a:r>
              <a:rPr lang="en-US" altLang="zh-CN" sz="2400" dirty="0" err="1" smtClean="0">
                <a:latin typeface="Times New Roman" panose="02020603050405020304" pitchFamily="18" charset="0"/>
                <a:ea typeface="楷体" panose="02010609060101010101" pitchFamily="49" charset="-122"/>
              </a:rPr>
              <a:t>FrenchMotorThird</a:t>
            </a:r>
            <a:r>
              <a:rPr lang="en-US" altLang="zh-CN" sz="2400" dirty="0" err="1">
                <a:latin typeface="Times New Roman" panose="02020603050405020304" pitchFamily="18" charset="0"/>
                <a:ea typeface="楷体" panose="02010609060101010101" pitchFamily="49" charset="-122"/>
              </a:rPr>
              <a:t>−</a:t>
            </a:r>
            <a:r>
              <a:rPr lang="en-US" altLang="zh-CN" sz="2400" dirty="0" err="1" smtClean="0">
                <a:latin typeface="Times New Roman" panose="02020603050405020304" pitchFamily="18" charset="0"/>
                <a:ea typeface="楷体" panose="02010609060101010101" pitchFamily="49" charset="-122"/>
              </a:rPr>
              <a:t>PartyLiabilityClaims</a:t>
            </a:r>
            <a:r>
              <a:rPr lang="en-US" altLang="zh-CN" sz="2400" dirty="0" smtClean="0">
                <a:latin typeface="Times New Roman" panose="02020603050405020304" pitchFamily="18" charset="0"/>
                <a:ea typeface="楷体" panose="02010609060101010101" pitchFamily="49" charset="-122"/>
              </a:rPr>
              <a:t>(November8</a:t>
            </a:r>
            <a:r>
              <a:rPr lang="en-US" altLang="zh-CN" sz="2400" dirty="0">
                <a:latin typeface="Times New Roman" panose="02020603050405020304" pitchFamily="18" charset="0"/>
                <a:ea typeface="楷体" panose="02010609060101010101" pitchFamily="49" charset="-122"/>
              </a:rPr>
              <a:t>, 2018).</a:t>
            </a:r>
            <a:r>
              <a:rPr lang="en-US" altLang="zh-CN" sz="2400" dirty="0" err="1">
                <a:latin typeface="Times New Roman" panose="02020603050405020304" pitchFamily="18" charset="0"/>
                <a:ea typeface="楷体" panose="02010609060101010101" pitchFamily="49" charset="-122"/>
              </a:rPr>
              <a:t>doi</a:t>
            </a:r>
            <a:r>
              <a:rPr lang="en-US" altLang="zh-CN" sz="2400" dirty="0">
                <a:latin typeface="Times New Roman" panose="02020603050405020304" pitchFamily="18" charset="0"/>
                <a:ea typeface="楷体" panose="02010609060101010101" pitchFamily="49" charset="-122"/>
              </a:rPr>
              <a:t> : 10.2139/ssrn.3164764</a:t>
            </a:r>
            <a:endParaRPr lang="en-US" altLang="zh-CN" sz="2400" dirty="0">
              <a:latin typeface="Times New Roman" panose="02020603050405020304" pitchFamily="18" charset="0"/>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首先，绘制数据集，在这个数据集中，每个样本对应一个保险单。可用的特征</a:t>
            </a:r>
            <a:r>
              <a:rPr lang="zh-CN" altLang="en-US" sz="2400" dirty="0" smtClean="0">
                <a:latin typeface="Times New Roman" panose="02020603050405020304" pitchFamily="18" charset="0"/>
                <a:ea typeface="楷体" panose="02010609060101010101" pitchFamily="49" charset="-122"/>
              </a:rPr>
              <a:t>包括</a:t>
            </a:r>
            <a:r>
              <a:rPr lang="zh-CN" altLang="en-US" sz="2400" dirty="0">
                <a:latin typeface="Times New Roman" panose="02020603050405020304" pitchFamily="18" charset="0"/>
                <a:ea typeface="楷体" panose="02010609060101010101" pitchFamily="49" charset="-122"/>
              </a:rPr>
              <a:t>：司机年龄、车龄、车辆功率等。我们的目标是给定投保人群体的历史数据，</a:t>
            </a:r>
            <a:r>
              <a:rPr lang="zh-CN" altLang="en-US" sz="2400" dirty="0" smtClean="0">
                <a:latin typeface="Times New Roman" panose="02020603050405020304" pitchFamily="18" charset="0"/>
                <a:ea typeface="楷体" panose="02010609060101010101" pitchFamily="49" charset="-122"/>
              </a:rPr>
              <a:t>预测一</a:t>
            </a:r>
            <a:r>
              <a:rPr lang="zh-CN" altLang="en-US" sz="2400" dirty="0">
                <a:latin typeface="Times New Roman" panose="02020603050405020304" pitchFamily="18" charset="0"/>
                <a:ea typeface="楷体" panose="02010609060101010101" pitchFamily="49" charset="-122"/>
              </a:rPr>
              <a:t>个新的投保人在发生车祸后的预期索赔频率</a:t>
            </a:r>
            <a:r>
              <a:rPr lang="zh-CN" altLang="en-US" sz="2400" dirty="0" smtClean="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708" y="981472"/>
            <a:ext cx="9254838" cy="461665"/>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从</a:t>
            </a:r>
            <a:r>
              <a:rPr lang="en-US" altLang="zh-CN" sz="2400" dirty="0" err="1">
                <a:latin typeface="Times New Roman" panose="02020603050405020304" pitchFamily="18" charset="0"/>
                <a:ea typeface="楷体" panose="02010609060101010101" pitchFamily="49" charset="-122"/>
              </a:rPr>
              <a:t>OpenML</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下载汽车索赔数据集：</a:t>
            </a:r>
            <a:r>
              <a:rPr lang="en-US" altLang="zh-CN" sz="2400" dirty="0">
                <a:latin typeface="Times New Roman" panose="02020603050405020304" pitchFamily="18" charset="0"/>
                <a:ea typeface="楷体" panose="02010609060101010101" pitchFamily="49" charset="-122"/>
              </a:rPr>
              <a:t>https://www.openml.org/d/41214</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801856" y="1673969"/>
            <a:ext cx="8569817" cy="1530972"/>
          </a:xfrm>
          <a:prstGeom prst="rect">
            <a:avLst/>
          </a:prstGeom>
        </p:spPr>
      </p:pic>
      <p:sp>
        <p:nvSpPr>
          <p:cNvPr id="4" name="矩形 3"/>
          <p:cNvSpPr/>
          <p:nvPr/>
        </p:nvSpPr>
        <p:spPr>
          <a:xfrm>
            <a:off x="1043707" y="3435774"/>
            <a:ext cx="9327966" cy="2308324"/>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索赔数量（</a:t>
            </a:r>
            <a:r>
              <a:rPr lang="en-US" altLang="zh-CN" sz="2400" dirty="0" err="1">
                <a:latin typeface="Times New Roman" panose="02020603050405020304" pitchFamily="18" charset="0"/>
                <a:ea typeface="楷体" panose="02010609060101010101" pitchFamily="49" charset="-122"/>
              </a:rPr>
              <a:t>ClaimNb</a:t>
            </a:r>
            <a:r>
              <a:rPr lang="zh-CN" altLang="en-US" sz="2400" dirty="0">
                <a:latin typeface="Times New Roman" panose="02020603050405020304" pitchFamily="18" charset="0"/>
                <a:ea typeface="楷体" panose="02010609060101010101" pitchFamily="49" charset="-122"/>
              </a:rPr>
              <a:t>）是一个正整数</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可以被建模为泊松分布。然后假定它是在一个给定的时间间隔内以恒定的速率发生的离散事件的数量（曝光率，以年为单位）</a:t>
            </a:r>
            <a:r>
              <a:rPr lang="zh-CN" altLang="en-US" sz="2400" dirty="0" smtClean="0">
                <a:latin typeface="Times New Roman" panose="02020603050405020304" pitchFamily="18" charset="0"/>
                <a:ea typeface="楷体" panose="02010609060101010101" pitchFamily="49" charset="-122"/>
              </a:rPr>
              <a:t>。</a:t>
            </a:r>
            <a:r>
              <a:rPr lang="zh-CN" altLang="en-US" sz="2400" dirty="0">
                <a:latin typeface="Times New Roman" panose="02020603050405020304" pitchFamily="18" charset="0"/>
                <a:ea typeface="楷体" panose="02010609060101010101" pitchFamily="49" charset="-122"/>
              </a:rPr>
              <a:t>这里通过一个（按比例）泊松分布对</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的频率</a:t>
            </a:r>
            <a:r>
              <a:rPr lang="en-US" altLang="zh-CN" sz="2400" i="1" dirty="0">
                <a:latin typeface="Times New Roman" panose="02020603050405020304" pitchFamily="18" charset="0"/>
                <a:ea typeface="楷体" panose="02010609060101010101" pitchFamily="49" charset="-122"/>
              </a:rPr>
              <a:t>y</a:t>
            </a:r>
            <a:r>
              <a:rPr lang="en-US" altLang="zh-CN" sz="2400" dirty="0">
                <a:latin typeface="Times New Roman" panose="02020603050405020304" pitchFamily="18" charset="0"/>
                <a:ea typeface="楷体" panose="02010609060101010101" pitchFamily="49" charset="-122"/>
              </a:rPr>
              <a:t> = </a:t>
            </a:r>
            <a:r>
              <a:rPr lang="en-US" altLang="zh-CN" sz="2400" i="1" dirty="0" err="1">
                <a:latin typeface="Times New Roman" panose="02020603050405020304" pitchFamily="18" charset="0"/>
                <a:ea typeface="楷体" panose="02010609060101010101" pitchFamily="49" charset="-122"/>
              </a:rPr>
              <a:t>ClaimNb</a:t>
            </a:r>
            <a:r>
              <a:rPr lang="en-US" altLang="zh-CN" sz="2400" i="1" dirty="0">
                <a:latin typeface="Times New Roman" panose="02020603050405020304" pitchFamily="18" charset="0"/>
                <a:ea typeface="楷体" panose="02010609060101010101" pitchFamily="49" charset="-122"/>
              </a:rPr>
              <a:t>/Exposure</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进行建模，并使用</a:t>
            </a:r>
            <a:r>
              <a:rPr lang="en-US" altLang="zh-CN" sz="2400" i="1" dirty="0">
                <a:latin typeface="Times New Roman" panose="02020603050405020304" pitchFamily="18" charset="0"/>
                <a:ea typeface="楷体" panose="02010609060101010101" pitchFamily="49" charset="-122"/>
              </a:rPr>
              <a:t>Exposure </a:t>
            </a:r>
            <a:r>
              <a:rPr lang="zh-CN" altLang="en-US" sz="2400" dirty="0">
                <a:latin typeface="Times New Roman" panose="02020603050405020304" pitchFamily="18" charset="0"/>
                <a:ea typeface="楷体" panose="02010609060101010101" pitchFamily="49" charset="-122"/>
              </a:rPr>
              <a:t>作为样本权重。</a:t>
            </a:r>
            <a:endParaRPr lang="zh-CN" altLang="en-US" sz="2400" dirty="0">
              <a:latin typeface="Times New Roman" panose="02020603050405020304" pitchFamily="18" charset="0"/>
              <a:ea typeface="楷体" panose="02010609060101010101" pitchFamily="49" charset="-122"/>
            </a:endParaRPr>
          </a:p>
          <a:p>
            <a:endParaRPr lang="zh-CN" altLang="en-US" sz="2400" dirty="0">
              <a:latin typeface="Times New Roman" panose="02020603050405020304" pitchFamily="18" charset="0"/>
              <a:ea typeface="楷体" panose="02010609060101010101" pitchFamily="49" charset="-122"/>
            </a:endParaRPr>
          </a:p>
        </p:txBody>
      </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594401" y="1108364"/>
            <a:ext cx="9003199" cy="4544291"/>
          </a:xfrm>
          <a:prstGeom prst="rect">
            <a:avLst/>
          </a:prstGeom>
        </p:spPr>
      </p:pic>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9688" y="889062"/>
            <a:ext cx="3685624" cy="461665"/>
          </a:xfrm>
          <a:prstGeom prst="rect">
            <a:avLst/>
          </a:prstGeom>
        </p:spPr>
        <p:txBody>
          <a:bodyPr wrap="none">
            <a:spAutoFit/>
          </a:bodyPr>
          <a:lstStyle/>
          <a:p>
            <a:r>
              <a:rPr lang="zh-CN" altLang="en-US" sz="2400" dirty="0">
                <a:latin typeface="Times New Roman" panose="02020603050405020304" pitchFamily="18" charset="0"/>
                <a:ea typeface="楷体" panose="02010609060101010101" pitchFamily="49" charset="-122"/>
              </a:rPr>
              <a:t>运行产生以下结果和图像</a:t>
            </a:r>
            <a:r>
              <a:rPr lang="en-US" altLang="zh-CN"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600841" y="1517561"/>
            <a:ext cx="9192030" cy="4208983"/>
          </a:xfrm>
          <a:prstGeom prst="rect">
            <a:avLst/>
          </a:prstGeom>
        </p:spPr>
      </p:pic>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200329"/>
          </a:xfrm>
          <a:prstGeom prst="rect">
            <a:avLst/>
          </a:prstGeom>
        </p:spPr>
        <p:txBody>
          <a:bodyPr wrap="square">
            <a:spAutoFit/>
          </a:bodyPr>
          <a:lstStyle/>
          <a:p>
            <a:r>
              <a:rPr lang="zh-CN" altLang="en-US" sz="2400" dirty="0" smtClean="0">
                <a:latin typeface="Times New Roman" panose="02020603050405020304" pitchFamily="18" charset="0"/>
                <a:ea typeface="楷体" panose="02010609060101010101" pitchFamily="49" charset="-122"/>
              </a:rPr>
              <a:t>剩下</a:t>
            </a:r>
            <a:r>
              <a:rPr lang="zh-CN" altLang="en-US" sz="2400" dirty="0">
                <a:latin typeface="Times New Roman" panose="02020603050405020304" pitchFamily="18" charset="0"/>
                <a:ea typeface="楷体" panose="02010609060101010101" pitchFamily="49" charset="-122"/>
              </a:rPr>
              <a:t>的几栏可以用来预测索赔事件的频率。这些列是非常异质的，混合了</a:t>
            </a:r>
            <a:r>
              <a:rPr lang="zh-CN" altLang="en-US" sz="2400" dirty="0" smtClean="0">
                <a:latin typeface="Times New Roman" panose="02020603050405020304" pitchFamily="18" charset="0"/>
                <a:ea typeface="楷体" panose="02010609060101010101" pitchFamily="49" charset="-122"/>
              </a:rPr>
              <a:t>不同尺度</a:t>
            </a:r>
            <a:r>
              <a:rPr lang="zh-CN" altLang="en-US" sz="2400" dirty="0">
                <a:latin typeface="Times New Roman" panose="02020603050405020304" pitchFamily="18" charset="0"/>
                <a:ea typeface="楷体" panose="02010609060101010101" pitchFamily="49" charset="-122"/>
              </a:rPr>
              <a:t>的分类和数字变量，可能分布非常不均匀。因此，为了用这些预测因子来</a:t>
            </a:r>
            <a:r>
              <a:rPr lang="zh-CN" altLang="en-US" sz="2400" dirty="0" smtClean="0">
                <a:latin typeface="Times New Roman" panose="02020603050405020304" pitchFamily="18" charset="0"/>
                <a:ea typeface="楷体" panose="02010609060101010101" pitchFamily="49" charset="-122"/>
              </a:rPr>
              <a:t>拟合线性模型</a:t>
            </a:r>
            <a:r>
              <a:rPr lang="zh-CN" altLang="en-US" sz="2400" dirty="0">
                <a:latin typeface="Times New Roman" panose="02020603050405020304" pitchFamily="18" charset="0"/>
                <a:ea typeface="楷体" panose="02010609060101010101" pitchFamily="49" charset="-122"/>
              </a:rPr>
              <a:t>，可进行标准特征转换。</a:t>
            </a:r>
            <a:endParaRPr lang="zh-CN" altLang="en-US" sz="2400" dirty="0">
              <a:latin typeface="Times New Roman" panose="02020603050405020304" pitchFamily="18" charset="0"/>
              <a:ea typeface="楷体" panose="02010609060101010101" pitchFamily="49" charset="-122"/>
            </a:endParaRPr>
          </a:p>
        </p:txBody>
      </p:sp>
      <p:pic>
        <p:nvPicPr>
          <p:cNvPr id="4" name="图片 3"/>
          <p:cNvPicPr>
            <a:picLocks noChangeAspect="1"/>
          </p:cNvPicPr>
          <p:nvPr/>
        </p:nvPicPr>
        <p:blipFill>
          <a:blip r:embed="rId1">
            <a:clrChange>
              <a:clrFrom>
                <a:srgbClr val="FFFFFF"/>
              </a:clrFrom>
              <a:clrTo>
                <a:srgbClr val="FFFFFF">
                  <a:alpha val="0"/>
                </a:srgbClr>
              </a:clrTo>
            </a:clrChange>
          </a:blip>
          <a:stretch>
            <a:fillRect/>
          </a:stretch>
        </p:blipFill>
        <p:spPr>
          <a:xfrm>
            <a:off x="1768046" y="2181754"/>
            <a:ext cx="8655909" cy="2708962"/>
          </a:xfrm>
          <a:prstGeom prst="rect">
            <a:avLst/>
          </a:prstGeom>
        </p:spPr>
      </p:pic>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1786518" y="4705989"/>
            <a:ext cx="8637437" cy="1041999"/>
          </a:xfrm>
          <a:prstGeom prst="rect">
            <a:avLst/>
          </a:prstGeom>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首先用（</a:t>
            </a:r>
            <a:r>
              <a:rPr lang="en-US" altLang="zh-CN" sz="2400" dirty="0">
                <a:latin typeface="Times New Roman" panose="02020603050405020304" pitchFamily="18" charset="0"/>
                <a:ea typeface="楷体" panose="02010609060101010101" pitchFamily="49" charset="-122"/>
              </a:rPr>
              <a:t>L2 </a:t>
            </a:r>
            <a:r>
              <a:rPr lang="zh-CN" altLang="en-US" sz="2400" dirty="0">
                <a:latin typeface="Times New Roman" panose="02020603050405020304" pitchFamily="18" charset="0"/>
                <a:ea typeface="楷体" panose="02010609060101010101" pitchFamily="49" charset="-122"/>
              </a:rPr>
              <a:t>惩罚）最小二乘法线性回归模型（即</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回归）对目标变量</a:t>
            </a:r>
            <a:r>
              <a:rPr lang="zh-CN" altLang="en-US" sz="2400" dirty="0" smtClean="0">
                <a:latin typeface="Times New Roman" panose="02020603050405020304" pitchFamily="18" charset="0"/>
                <a:ea typeface="楷体" panose="02010609060101010101" pitchFamily="49" charset="-122"/>
              </a:rPr>
              <a:t>进行建模</a:t>
            </a:r>
            <a:r>
              <a:rPr lang="zh-CN" altLang="en-US" sz="2400" dirty="0">
                <a:latin typeface="Times New Roman" panose="02020603050405020304" pitchFamily="18" charset="0"/>
                <a:ea typeface="楷体" panose="02010609060101010101" pitchFamily="49" charset="-122"/>
              </a:rPr>
              <a:t>。预计这样的线性模型在这样一个大的数据集上会出现拟合不足，故使用</a:t>
            </a:r>
            <a:r>
              <a:rPr lang="zh-CN" altLang="en-US" sz="2400" dirty="0" smtClean="0">
                <a:latin typeface="Times New Roman" panose="02020603050405020304" pitchFamily="18" charset="0"/>
                <a:ea typeface="楷体" panose="02010609060101010101" pitchFamily="49" charset="-122"/>
              </a:rPr>
              <a:t>较低的</a:t>
            </a:r>
            <a:r>
              <a:rPr lang="zh-CN" altLang="en-US" sz="2400" dirty="0">
                <a:latin typeface="Times New Roman" panose="02020603050405020304" pitchFamily="18" charset="0"/>
                <a:ea typeface="楷体" panose="02010609060101010101" pitchFamily="49" charset="-122"/>
              </a:rPr>
              <a:t>惩罚</a:t>
            </a:r>
            <a:r>
              <a:rPr lang="en-US" altLang="zh-CN" sz="2400" i="1" dirty="0">
                <a:latin typeface="Times New Roman" panose="02020603050405020304" pitchFamily="18" charset="0"/>
                <a:ea typeface="楷体" panose="02010609060101010101" pitchFamily="49" charset="-122"/>
              </a:rPr>
              <a:t>α</a:t>
            </a:r>
            <a:r>
              <a:rPr lang="zh-CN" altLang="en-US" sz="2400" dirty="0">
                <a:latin typeface="Times New Roman" panose="02020603050405020304" pitchFamily="18" charset="0"/>
                <a:ea typeface="楷体" panose="02010609060101010101" pitchFamily="49" charset="-122"/>
              </a:rPr>
              <a:t>。</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564318" y="2181755"/>
            <a:ext cx="9063365" cy="3449060"/>
          </a:xfrm>
          <a:prstGeom prst="rect">
            <a:avLst/>
          </a:prstGeom>
        </p:spPr>
      </p:pic>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200329"/>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泊松偏差不能用模型所预测的非正数值来计算。对于确实返回一些非阳性</a:t>
            </a:r>
            <a:r>
              <a:rPr lang="zh-CN" altLang="en-US" sz="2400" dirty="0" smtClean="0">
                <a:latin typeface="Times New Roman" panose="02020603050405020304" pitchFamily="18" charset="0"/>
                <a:ea typeface="楷体" panose="02010609060101010101" pitchFamily="49" charset="-122"/>
              </a:rPr>
              <a:t>预测的</a:t>
            </a:r>
            <a:r>
              <a:rPr lang="zh-CN" altLang="en-US" sz="2400" dirty="0">
                <a:latin typeface="Times New Roman" panose="02020603050405020304" pitchFamily="18" charset="0"/>
                <a:ea typeface="楷体" panose="02010609060101010101" pitchFamily="49" charset="-122"/>
              </a:rPr>
              <a:t>模型（如</a:t>
            </a:r>
            <a:r>
              <a:rPr lang="en-US" altLang="zh-CN" sz="2400" dirty="0">
                <a:latin typeface="Times New Roman" panose="02020603050405020304" pitchFamily="18" charset="0"/>
                <a:ea typeface="楷体" panose="02010609060101010101" pitchFamily="49" charset="-122"/>
              </a:rPr>
              <a:t>Ridge</a:t>
            </a:r>
            <a:r>
              <a:rPr lang="zh-CN" altLang="en-US" sz="2400" dirty="0">
                <a:latin typeface="Times New Roman" panose="02020603050405020304" pitchFamily="18" charset="0"/>
                <a:ea typeface="楷体" panose="02010609060101010101" pitchFamily="49" charset="-122"/>
              </a:rPr>
              <a:t>），我们忽略了相应的样本，这意味着得到的泊松偏差是近似的。</a:t>
            </a:r>
            <a:endParaRPr lang="zh-CN" altLang="en-US" sz="2400" dirty="0">
              <a:latin typeface="Times New Roman" panose="02020603050405020304" pitchFamily="18" charset="0"/>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1127807" y="2623800"/>
            <a:ext cx="9936386" cy="2345364"/>
          </a:xfrm>
          <a:prstGeom prst="rect">
            <a:avLst/>
          </a:prstGeom>
        </p:spPr>
      </p:pic>
    </p:spTree>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接下来在目标变量上拟合泊松回归。将正则化强度</a:t>
            </a:r>
            <a:r>
              <a:rPr lang="en-US" altLang="zh-CN" sz="2400"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设置为大约</a:t>
            </a:r>
            <a:r>
              <a:rPr lang="en-US" altLang="zh-CN" sz="2400" dirty="0">
                <a:latin typeface="Times New Roman" panose="02020603050405020304" pitchFamily="18" charset="0"/>
                <a:ea typeface="楷体" panose="02010609060101010101" pitchFamily="49" charset="-122"/>
              </a:rPr>
              <a:t>1e-6</a:t>
            </a:r>
            <a:r>
              <a:rPr lang="zh-CN" altLang="en-US" sz="2400" dirty="0">
                <a:latin typeface="Times New Roman" panose="02020603050405020304" pitchFamily="18" charset="0"/>
                <a:ea typeface="楷体" panose="02010609060101010101" pitchFamily="49" charset="-122"/>
              </a:rPr>
              <a:t>，超过样</a:t>
            </a:r>
            <a:endParaRPr lang="zh-CN" altLang="en-US" sz="2400" dirty="0">
              <a:latin typeface="Times New Roman" panose="02020603050405020304" pitchFamily="18" charset="0"/>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本数（即</a:t>
            </a:r>
            <a:r>
              <a:rPr lang="en-US" altLang="zh-CN" sz="2400" dirty="0">
                <a:latin typeface="Times New Roman" panose="02020603050405020304" pitchFamily="18" charset="0"/>
                <a:ea typeface="楷体" panose="02010609060101010101" pitchFamily="49" charset="-122"/>
              </a:rPr>
              <a:t>1e-12</a:t>
            </a:r>
            <a:r>
              <a:rPr lang="zh-CN" altLang="en-US" sz="2400" dirty="0">
                <a:latin typeface="Times New Roman" panose="02020603050405020304" pitchFamily="18" charset="0"/>
                <a:ea typeface="楷体" panose="02010609060101010101" pitchFamily="49" charset="-122"/>
              </a:rPr>
              <a:t>），以模仿</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回归，其</a:t>
            </a:r>
            <a:r>
              <a:rPr lang="en-US" altLang="zh-CN" sz="2400" dirty="0">
                <a:latin typeface="Times New Roman" panose="02020603050405020304" pitchFamily="18" charset="0"/>
                <a:ea typeface="楷体" panose="02010609060101010101" pitchFamily="49" charset="-122"/>
              </a:rPr>
              <a:t>L2 </a:t>
            </a:r>
            <a:r>
              <a:rPr lang="zh-CN" altLang="en-US" sz="2400" dirty="0">
                <a:latin typeface="Times New Roman" panose="02020603050405020304" pitchFamily="18" charset="0"/>
                <a:ea typeface="楷体" panose="02010609060101010101" pitchFamily="49" charset="-122"/>
              </a:rPr>
              <a:t>惩罚项随样本数的变化而变化。</a:t>
            </a:r>
            <a:r>
              <a:rPr lang="zh-CN" altLang="en-US" sz="2400" dirty="0" smtClean="0">
                <a:latin typeface="Times New Roman" panose="02020603050405020304" pitchFamily="18" charset="0"/>
                <a:ea typeface="楷体" panose="02010609060101010101" pitchFamily="49" charset="-122"/>
              </a:rPr>
              <a:t>由于泊</a:t>
            </a:r>
            <a:r>
              <a:rPr lang="zh-CN" altLang="en-US" sz="2400" dirty="0">
                <a:latin typeface="Times New Roman" panose="02020603050405020304" pitchFamily="18" charset="0"/>
                <a:ea typeface="楷体" panose="02010609060101010101" pitchFamily="49" charset="-122"/>
              </a:rPr>
              <a:t>松回归在内部对预期目标值的对数而不是直接对预期值进行建模（对数与恒等</a:t>
            </a:r>
            <a:r>
              <a:rPr lang="zh-CN" altLang="en-US" sz="2400" dirty="0" smtClean="0">
                <a:latin typeface="Times New Roman" panose="02020603050405020304" pitchFamily="18" charset="0"/>
                <a:ea typeface="楷体" panose="02010609060101010101" pitchFamily="49" charset="-122"/>
              </a:rPr>
              <a:t>连接函数</a:t>
            </a:r>
            <a:r>
              <a:rPr lang="zh-CN" altLang="en-US" sz="2400" dirty="0">
                <a:latin typeface="Times New Roman" panose="02020603050405020304" pitchFamily="18" charset="0"/>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i="1" dirty="0">
                <a:latin typeface="Times New Roman" panose="02020603050405020304" pitchFamily="18" charset="0"/>
                <a:ea typeface="楷体" panose="02010609060101010101" pitchFamily="49" charset="-122"/>
              </a:rPr>
              <a:t>y </a:t>
            </a:r>
            <a:r>
              <a:rPr lang="zh-CN" altLang="en-US" sz="2400" dirty="0">
                <a:latin typeface="Times New Roman" panose="02020603050405020304" pitchFamily="18" charset="0"/>
                <a:ea typeface="楷体" panose="02010609060101010101" pitchFamily="49" charset="-122"/>
              </a:rPr>
              <a:t>之间的关系不再是完全线性的。因此，泊松回归被称为</a:t>
            </a:r>
            <a:r>
              <a:rPr lang="zh-CN" altLang="en-US" sz="2400" dirty="0" smtClean="0">
                <a:latin typeface="Times New Roman" panose="02020603050405020304" pitchFamily="18" charset="0"/>
                <a:ea typeface="楷体" panose="02010609060101010101" pitchFamily="49" charset="-122"/>
              </a:rPr>
              <a:t>广义线性模型</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），而不是像</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回归那样的普通线性模型。</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399939" y="2920417"/>
            <a:ext cx="9392123" cy="3295656"/>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470" y="1532130"/>
            <a:ext cx="10218056" cy="1200329"/>
          </a:xfrm>
          <a:prstGeom prst="rect">
            <a:avLst/>
          </a:prstGeom>
          <a:noFill/>
        </p:spPr>
        <p:txBody>
          <a:bodyPr wrap="square" rtlCol="0">
            <a:spAutoFit/>
          </a:bodyPr>
          <a:lstStyle/>
          <a:p>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本节主要介绍单响应变量的线性回归模型的原理、自变量的选择、多重共线性和岭回归</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一、线性回归模型的一般形式</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矩形 2"/>
          <p:cNvSpPr/>
          <p:nvPr/>
        </p:nvSpPr>
        <p:spPr>
          <a:xfrm>
            <a:off x="4149794" y="877836"/>
            <a:ext cx="3892412" cy="583565"/>
          </a:xfrm>
          <a:prstGeom prst="rect">
            <a:avLst/>
          </a:prstGeom>
        </p:spPr>
        <p:txBody>
          <a:bodyPr wrap="squar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线性回归模型的原理</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969125" y="2803188"/>
            <a:ext cx="9486439" cy="2341463"/>
          </a:xfrm>
          <a:prstGeom prst="rect">
            <a:avLst/>
          </a:prstGeom>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361" y="981425"/>
            <a:ext cx="10471257" cy="1938992"/>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接下来在目标变量上拟合泊松回归。将正则化强度</a:t>
            </a:r>
            <a:r>
              <a:rPr lang="en-US" altLang="zh-CN" sz="2400" dirty="0">
                <a:latin typeface="Times New Roman" panose="02020603050405020304" pitchFamily="18" charset="0"/>
                <a:ea typeface="楷体" panose="02010609060101010101" pitchFamily="49" charset="-122"/>
              </a:rPr>
              <a:t>α </a:t>
            </a:r>
            <a:r>
              <a:rPr lang="zh-CN" altLang="en-US" sz="2400" dirty="0">
                <a:latin typeface="Times New Roman" panose="02020603050405020304" pitchFamily="18" charset="0"/>
                <a:ea typeface="楷体" panose="02010609060101010101" pitchFamily="49" charset="-122"/>
              </a:rPr>
              <a:t>设置为大约</a:t>
            </a:r>
            <a:r>
              <a:rPr lang="en-US" altLang="zh-CN" sz="2400" dirty="0">
                <a:latin typeface="Times New Roman" panose="02020603050405020304" pitchFamily="18" charset="0"/>
                <a:ea typeface="楷体" panose="02010609060101010101" pitchFamily="49" charset="-122"/>
              </a:rPr>
              <a:t>1e-6</a:t>
            </a:r>
            <a:r>
              <a:rPr lang="zh-CN" altLang="en-US" sz="2400" dirty="0">
                <a:latin typeface="Times New Roman" panose="02020603050405020304" pitchFamily="18" charset="0"/>
                <a:ea typeface="楷体" panose="02010609060101010101" pitchFamily="49" charset="-122"/>
              </a:rPr>
              <a:t>，超过样</a:t>
            </a:r>
            <a:endParaRPr lang="zh-CN" altLang="en-US" sz="2400" dirty="0">
              <a:latin typeface="Times New Roman" panose="02020603050405020304" pitchFamily="18" charset="0"/>
              <a:ea typeface="楷体" panose="02010609060101010101" pitchFamily="49" charset="-122"/>
            </a:endParaRPr>
          </a:p>
          <a:p>
            <a:r>
              <a:rPr lang="zh-CN" altLang="en-US" sz="2400" dirty="0">
                <a:latin typeface="Times New Roman" panose="02020603050405020304" pitchFamily="18" charset="0"/>
                <a:ea typeface="楷体" panose="02010609060101010101" pitchFamily="49" charset="-122"/>
              </a:rPr>
              <a:t>本数（即</a:t>
            </a:r>
            <a:r>
              <a:rPr lang="en-US" altLang="zh-CN" sz="2400" dirty="0">
                <a:latin typeface="Times New Roman" panose="02020603050405020304" pitchFamily="18" charset="0"/>
                <a:ea typeface="楷体" panose="02010609060101010101" pitchFamily="49" charset="-122"/>
              </a:rPr>
              <a:t>1e-12</a:t>
            </a:r>
            <a:r>
              <a:rPr lang="zh-CN" altLang="en-US" sz="2400" dirty="0">
                <a:latin typeface="Times New Roman" panose="02020603050405020304" pitchFamily="18" charset="0"/>
                <a:ea typeface="楷体" panose="02010609060101010101" pitchFamily="49" charset="-122"/>
              </a:rPr>
              <a:t>），以模仿</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回归，其</a:t>
            </a:r>
            <a:r>
              <a:rPr lang="en-US" altLang="zh-CN" sz="2400" dirty="0">
                <a:latin typeface="Times New Roman" panose="02020603050405020304" pitchFamily="18" charset="0"/>
                <a:ea typeface="楷体" panose="02010609060101010101" pitchFamily="49" charset="-122"/>
              </a:rPr>
              <a:t>L2 </a:t>
            </a:r>
            <a:r>
              <a:rPr lang="zh-CN" altLang="en-US" sz="2400" dirty="0">
                <a:latin typeface="Times New Roman" panose="02020603050405020304" pitchFamily="18" charset="0"/>
                <a:ea typeface="楷体" panose="02010609060101010101" pitchFamily="49" charset="-122"/>
              </a:rPr>
              <a:t>惩罚项随样本数的变化而变化。</a:t>
            </a:r>
            <a:r>
              <a:rPr lang="zh-CN" altLang="en-US" sz="2400" dirty="0" smtClean="0">
                <a:latin typeface="Times New Roman" panose="02020603050405020304" pitchFamily="18" charset="0"/>
                <a:ea typeface="楷体" panose="02010609060101010101" pitchFamily="49" charset="-122"/>
              </a:rPr>
              <a:t>由于泊</a:t>
            </a:r>
            <a:r>
              <a:rPr lang="zh-CN" altLang="en-US" sz="2400" dirty="0">
                <a:latin typeface="Times New Roman" panose="02020603050405020304" pitchFamily="18" charset="0"/>
                <a:ea typeface="楷体" panose="02010609060101010101" pitchFamily="49" charset="-122"/>
              </a:rPr>
              <a:t>松回归在内部对预期目标值的对数而不是直接对预期值进行建模（对数与恒等</a:t>
            </a:r>
            <a:r>
              <a:rPr lang="zh-CN" altLang="en-US" sz="2400" dirty="0" smtClean="0">
                <a:latin typeface="Times New Roman" panose="02020603050405020304" pitchFamily="18" charset="0"/>
                <a:ea typeface="楷体" panose="02010609060101010101" pitchFamily="49" charset="-122"/>
              </a:rPr>
              <a:t>连接函数</a:t>
            </a:r>
            <a:r>
              <a:rPr lang="zh-CN" altLang="en-US" sz="2400" dirty="0">
                <a:latin typeface="Times New Roman" panose="02020603050405020304" pitchFamily="18" charset="0"/>
                <a:ea typeface="楷体" panose="02010609060101010101" pitchFamily="49" charset="-122"/>
              </a:rPr>
              <a:t>），</a:t>
            </a:r>
            <a:r>
              <a:rPr lang="en-US" altLang="zh-CN" sz="2400" i="1" dirty="0">
                <a:latin typeface="Times New Roman" panose="02020603050405020304" pitchFamily="18" charset="0"/>
                <a:ea typeface="楷体" panose="02010609060101010101" pitchFamily="49" charset="-122"/>
              </a:rPr>
              <a:t>X</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和</a:t>
            </a:r>
            <a:r>
              <a:rPr lang="en-US" altLang="zh-CN" sz="2400" i="1" dirty="0">
                <a:latin typeface="Times New Roman" panose="02020603050405020304" pitchFamily="18" charset="0"/>
                <a:ea typeface="楷体" panose="02010609060101010101" pitchFamily="49" charset="-122"/>
              </a:rPr>
              <a:t>y </a:t>
            </a:r>
            <a:r>
              <a:rPr lang="zh-CN" altLang="en-US" sz="2400" dirty="0">
                <a:latin typeface="Times New Roman" panose="02020603050405020304" pitchFamily="18" charset="0"/>
                <a:ea typeface="楷体" panose="02010609060101010101" pitchFamily="49" charset="-122"/>
              </a:rPr>
              <a:t>之间的关系不再是完全线性的。因此，泊松回归被称为</a:t>
            </a:r>
            <a:r>
              <a:rPr lang="zh-CN" altLang="en-US" sz="2400" dirty="0" smtClean="0">
                <a:latin typeface="Times New Roman" panose="02020603050405020304" pitchFamily="18" charset="0"/>
                <a:ea typeface="楷体" panose="02010609060101010101" pitchFamily="49" charset="-122"/>
              </a:rPr>
              <a:t>广义线性模型</a:t>
            </a:r>
            <a:r>
              <a:rPr lang="zh-CN" altLang="en-US" sz="2400" dirty="0">
                <a:latin typeface="Times New Roman" panose="02020603050405020304" pitchFamily="18" charset="0"/>
                <a:ea typeface="楷体" panose="02010609060101010101" pitchFamily="49" charset="-122"/>
              </a:rPr>
              <a:t>（</a:t>
            </a:r>
            <a:r>
              <a:rPr lang="en-US" altLang="zh-CN" sz="2400" dirty="0">
                <a:latin typeface="Times New Roman" panose="02020603050405020304" pitchFamily="18" charset="0"/>
                <a:ea typeface="楷体" panose="02010609060101010101" pitchFamily="49" charset="-122"/>
              </a:rPr>
              <a:t>GLM</a:t>
            </a:r>
            <a:r>
              <a:rPr lang="zh-CN" altLang="en-US" sz="2400" dirty="0">
                <a:latin typeface="Times New Roman" panose="02020603050405020304" pitchFamily="18" charset="0"/>
                <a:ea typeface="楷体" panose="02010609060101010101" pitchFamily="49" charset="-122"/>
              </a:rPr>
              <a:t>），而不是像</a:t>
            </a:r>
            <a:r>
              <a:rPr lang="en-US" altLang="zh-CN" sz="2400" dirty="0">
                <a:latin typeface="Times New Roman" panose="02020603050405020304" pitchFamily="18" charset="0"/>
                <a:ea typeface="楷体" panose="02010609060101010101" pitchFamily="49" charset="-122"/>
              </a:rPr>
              <a:t>Ridge </a:t>
            </a:r>
            <a:r>
              <a:rPr lang="zh-CN" altLang="en-US" sz="2400" dirty="0">
                <a:latin typeface="Times New Roman" panose="02020603050405020304" pitchFamily="18" charset="0"/>
                <a:ea typeface="楷体" panose="02010609060101010101" pitchFamily="49" charset="-122"/>
              </a:rPr>
              <a:t>回归那样的普通线性模型。</a:t>
            </a:r>
            <a:endParaRPr lang="zh-CN" altLang="en-US" sz="2400" dirty="0">
              <a:latin typeface="Times New Roman" panose="02020603050405020304" pitchFamily="18" charset="0"/>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1399939" y="2920417"/>
            <a:ext cx="9392123" cy="3295656"/>
          </a:xfrm>
          <a:prstGeom prst="rect">
            <a:avLst/>
          </a:prstGeom>
        </p:spPr>
      </p:pic>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4830" y="852122"/>
            <a:ext cx="10471257" cy="461665"/>
          </a:xfrm>
          <a:prstGeom prst="rect">
            <a:avLst/>
          </a:prstGeom>
        </p:spPr>
        <p:txBody>
          <a:bodyPr wrap="square">
            <a:spAutoFit/>
          </a:bodyPr>
          <a:lstStyle/>
          <a:p>
            <a:r>
              <a:rPr lang="zh-CN" altLang="en-US" sz="2400" dirty="0">
                <a:latin typeface="Times New Roman" panose="02020603050405020304" pitchFamily="18" charset="0"/>
                <a:ea typeface="楷体" panose="02010609060101010101" pitchFamily="49" charset="-122"/>
              </a:rPr>
              <a:t>同样地，输出输出泊松回归的</a:t>
            </a:r>
            <a:r>
              <a:rPr lang="en-US" altLang="zh-CN" sz="2400" dirty="0">
                <a:latin typeface="Times New Roman" panose="02020603050405020304" pitchFamily="18" charset="0"/>
                <a:ea typeface="楷体" panose="02010609060101010101" pitchFamily="49" charset="-122"/>
              </a:rPr>
              <a:t>MSE </a:t>
            </a:r>
            <a:r>
              <a:rPr lang="zh-CN" altLang="en-US" sz="2400" dirty="0">
                <a:latin typeface="Times New Roman" panose="02020603050405020304" pitchFamily="18" charset="0"/>
                <a:ea typeface="楷体" panose="02010609060101010101" pitchFamily="49" charset="-122"/>
              </a:rPr>
              <a:t>和</a:t>
            </a:r>
            <a:r>
              <a:rPr lang="en-US" altLang="zh-CN" sz="2400" dirty="0">
                <a:latin typeface="Times New Roman" panose="02020603050405020304" pitchFamily="18" charset="0"/>
                <a:ea typeface="楷体" panose="02010609060101010101" pitchFamily="49" charset="-122"/>
              </a:rPr>
              <a:t>MAE </a:t>
            </a:r>
            <a:r>
              <a:rPr lang="zh-CN" altLang="en-US" sz="2400" dirty="0">
                <a:latin typeface="Times New Roman" panose="02020603050405020304" pitchFamily="18" charset="0"/>
                <a:ea typeface="楷体" panose="02010609060101010101" pitchFamily="49" charset="-122"/>
              </a:rPr>
              <a:t>及平均泊松偏差</a:t>
            </a:r>
            <a:endParaRPr lang="zh-CN" altLang="en-US" sz="2400" dirty="0">
              <a:latin typeface="Times New Roman" panose="02020603050405020304" pitchFamily="18" charset="0"/>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986707" y="1273486"/>
            <a:ext cx="8951620" cy="1300341"/>
          </a:xfrm>
          <a:prstGeom prst="rect">
            <a:avLst/>
          </a:prstGeom>
        </p:spPr>
      </p:pic>
      <p:sp>
        <p:nvSpPr>
          <p:cNvPr id="6" name="矩形 5"/>
          <p:cNvSpPr/>
          <p:nvPr/>
        </p:nvSpPr>
        <p:spPr>
          <a:xfrm>
            <a:off x="444830" y="2560937"/>
            <a:ext cx="2040943" cy="461665"/>
          </a:xfrm>
          <a:prstGeom prst="rect">
            <a:avLst/>
          </a:prstGeom>
        </p:spPr>
        <p:txBody>
          <a:bodyPr wrap="none">
            <a:spAutoFit/>
          </a:bodyPr>
          <a:lstStyle/>
          <a:p>
            <a:r>
              <a:rPr lang="en-US" altLang="zh-CN" sz="2400" b="1" dirty="0" err="1">
                <a:latin typeface="Times New Roman" panose="02020603050405020304" pitchFamily="18" charset="0"/>
                <a:ea typeface="楷体" panose="02010609060101010101" pitchFamily="49" charset="-122"/>
              </a:rPr>
              <a:t>McGLM</a:t>
            </a:r>
            <a:r>
              <a:rPr lang="en-US" altLang="zh-CN" sz="2400" b="1" dirty="0">
                <a:latin typeface="Times New Roman" panose="02020603050405020304" pitchFamily="18" charset="0"/>
                <a:ea typeface="楷体" panose="02010609060101010101" pitchFamily="49" charset="-122"/>
              </a:rPr>
              <a:t> </a:t>
            </a:r>
            <a:r>
              <a:rPr lang="zh-CN" altLang="en-US" sz="2400" b="1" dirty="0">
                <a:latin typeface="Times New Roman" panose="02020603050405020304" pitchFamily="18" charset="0"/>
                <a:ea typeface="楷体" panose="02010609060101010101" pitchFamily="49" charset="-122"/>
              </a:rPr>
              <a:t>模型</a:t>
            </a:r>
            <a:endParaRPr lang="zh-CN" altLang="en-US" sz="2400" dirty="0">
              <a:latin typeface="Times New Roman" panose="02020603050405020304" pitchFamily="18" charset="0"/>
              <a:ea typeface="楷体" panose="02010609060101010101" pitchFamily="49" charset="-122"/>
            </a:endParaRPr>
          </a:p>
        </p:txBody>
      </p:sp>
      <p:sp>
        <p:nvSpPr>
          <p:cNvPr id="7" name="矩形 6"/>
          <p:cNvSpPr/>
          <p:nvPr/>
        </p:nvSpPr>
        <p:spPr>
          <a:xfrm>
            <a:off x="444830" y="3022602"/>
            <a:ext cx="10638806" cy="2308324"/>
          </a:xfrm>
          <a:prstGeom prst="rect">
            <a:avLst/>
          </a:prstGeom>
        </p:spPr>
        <p:txBody>
          <a:bodyPr wrap="square">
            <a:spAutoFit/>
          </a:bodyPr>
          <a:lstStyle/>
          <a:p>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方法可以很方便的通过</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中</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包中函数</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实现。但是如果你想在</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中使用上述方法，并且调用相关结果的话，可以参考下述步骤：</a:t>
            </a:r>
            <a:endParaRPr lang="zh-CN" altLang="en-US" sz="2400" dirty="0">
              <a:latin typeface="Times New Roman" panose="02020603050405020304" pitchFamily="18" charset="0"/>
              <a:ea typeface="楷体" panose="02010609060101010101" pitchFamily="49" charset="-122"/>
            </a:endParaRPr>
          </a:p>
          <a:p>
            <a:r>
              <a:rPr lang="en-US" altLang="zh-CN" sz="2400" dirty="0">
                <a:latin typeface="Times New Roman" panose="02020603050405020304" pitchFamily="18" charset="0"/>
                <a:ea typeface="楷体" panose="02010609060101010101" pitchFamily="49" charset="-122"/>
              </a:rPr>
              <a:t>1</a:t>
            </a:r>
            <a:r>
              <a:rPr lang="zh-CN" altLang="en-US" sz="2400" dirty="0">
                <a:latin typeface="Times New Roman" panose="02020603050405020304" pitchFamily="18" charset="0"/>
                <a:ea typeface="楷体" panose="02010609060101010101" pitchFamily="49" charset="-122"/>
              </a:rPr>
              <a:t>、以上述</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语言代码为例，首先将</a:t>
            </a:r>
            <a:r>
              <a:rPr lang="en-US" altLang="zh-CN" sz="2400" dirty="0" err="1">
                <a:latin typeface="Times New Roman" panose="02020603050405020304" pitchFamily="18" charset="0"/>
                <a:ea typeface="楷体" panose="02010609060101010101" pitchFamily="49" charset="-122"/>
              </a:rPr>
              <a:t>McGLM</a:t>
            </a:r>
            <a:r>
              <a:rPr lang="en-US" altLang="zh-CN" sz="2400" dirty="0">
                <a:latin typeface="Times New Roman" panose="02020603050405020304" pitchFamily="18" charset="0"/>
                <a:ea typeface="楷体" panose="02010609060101010101" pitchFamily="49" charset="-122"/>
              </a:rPr>
              <a:t> </a:t>
            </a:r>
            <a:r>
              <a:rPr lang="zh-CN" altLang="en-US" sz="2400" dirty="0">
                <a:latin typeface="Times New Roman" panose="02020603050405020304" pitchFamily="18" charset="0"/>
                <a:ea typeface="楷体" panose="02010609060101010101" pitchFamily="49" charset="-122"/>
              </a:rPr>
              <a:t>方法以</a:t>
            </a:r>
            <a:r>
              <a:rPr lang="en-US" altLang="zh-CN" sz="2400" dirty="0">
                <a:latin typeface="Times New Roman" panose="02020603050405020304" pitchFamily="18" charset="0"/>
                <a:ea typeface="楷体" panose="02010609060101010101" pitchFamily="49" charset="-122"/>
              </a:rPr>
              <a:t>R </a:t>
            </a:r>
            <a:r>
              <a:rPr lang="zh-CN" altLang="en-US" sz="2400" dirty="0">
                <a:latin typeface="Times New Roman" panose="02020603050405020304" pitchFamily="18" charset="0"/>
                <a:ea typeface="楷体" panose="02010609060101010101" pitchFamily="49" charset="-122"/>
              </a:rPr>
              <a:t>语言形式保存至桌面</a:t>
            </a:r>
            <a:r>
              <a:rPr lang="zh-CN" altLang="en-US" sz="2400" dirty="0" smtClean="0">
                <a:latin typeface="Times New Roman" panose="02020603050405020304" pitchFamily="18" charset="0"/>
                <a:ea typeface="楷体" panose="02010609060101010101" pitchFamily="49" charset="-122"/>
              </a:rPr>
              <a:t>且命名</a:t>
            </a:r>
            <a:r>
              <a:rPr lang="zh-CN" altLang="en-US" sz="2400" dirty="0">
                <a:latin typeface="Times New Roman" panose="02020603050405020304" pitchFamily="18" charset="0"/>
                <a:ea typeface="楷体" panose="02010609060101010101" pitchFamily="49" charset="-122"/>
              </a:rPr>
              <a:t>为“</a:t>
            </a:r>
            <a:r>
              <a:rPr lang="en-US" altLang="zh-CN" sz="2400" dirty="0" err="1">
                <a:latin typeface="Times New Roman" panose="02020603050405020304" pitchFamily="18" charset="0"/>
                <a:ea typeface="楷体" panose="02010609060101010101" pitchFamily="49" charset="-122"/>
              </a:rPr>
              <a:t>rcode.R</a:t>
            </a:r>
            <a:r>
              <a:rPr lang="en-US" altLang="zh-CN" sz="2400" dirty="0">
                <a:latin typeface="Times New Roman" panose="02020603050405020304" pitchFamily="18" charset="0"/>
                <a:ea typeface="楷体" panose="02010609060101010101" pitchFamily="49" charset="-122"/>
              </a:rPr>
              <a:t>”</a:t>
            </a:r>
            <a:r>
              <a:rPr lang="zh-CN" altLang="en-US" sz="2400" dirty="0" smtClean="0">
                <a:latin typeface="Times New Roman" panose="02020603050405020304" pitchFamily="18" charset="0"/>
                <a:ea typeface="楷体" panose="02010609060101010101" pitchFamily="49" charset="-122"/>
              </a:rPr>
              <a:t>。</a:t>
            </a:r>
            <a:endParaRPr lang="en-US" altLang="zh-CN" sz="2400" dirty="0" smtClean="0">
              <a:latin typeface="Times New Roman" panose="02020603050405020304" pitchFamily="18" charset="0"/>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rPr>
              <a:t>2</a:t>
            </a:r>
            <a:r>
              <a:rPr lang="zh-CN" altLang="en-US" sz="2400" dirty="0">
                <a:latin typeface="Times New Roman" panose="02020603050405020304" pitchFamily="18" charset="0"/>
                <a:ea typeface="楷体" panose="02010609060101010101" pitchFamily="49" charset="-122"/>
              </a:rPr>
              <a:t>、打开</a:t>
            </a:r>
            <a:r>
              <a:rPr lang="en-US" altLang="zh-CN" sz="2400" dirty="0">
                <a:latin typeface="Times New Roman" panose="02020603050405020304" pitchFamily="18" charset="0"/>
                <a:ea typeface="楷体" panose="02010609060101010101" pitchFamily="49" charset="-122"/>
              </a:rPr>
              <a:t>python </a:t>
            </a:r>
            <a:r>
              <a:rPr lang="zh-CN" altLang="en-US" sz="2400" dirty="0">
                <a:latin typeface="Times New Roman" panose="02020603050405020304" pitchFamily="18" charset="0"/>
                <a:ea typeface="楷体" panose="02010609060101010101" pitchFamily="49" charset="-122"/>
              </a:rPr>
              <a:t>编译器，并且安装“</a:t>
            </a:r>
            <a:r>
              <a:rPr lang="en-US" altLang="zh-CN" sz="2400" dirty="0">
                <a:latin typeface="Times New Roman" panose="02020603050405020304" pitchFamily="18" charset="0"/>
                <a:ea typeface="楷体" panose="02010609060101010101" pitchFamily="49" charset="-122"/>
              </a:rPr>
              <a:t>rpy2” </a:t>
            </a:r>
            <a:r>
              <a:rPr lang="zh-CN" altLang="en-US" sz="2400" dirty="0">
                <a:latin typeface="Times New Roman" panose="02020603050405020304" pitchFamily="18" charset="0"/>
                <a:ea typeface="楷体" panose="02010609060101010101" pitchFamily="49" charset="-122"/>
              </a:rPr>
              <a:t>库</a:t>
            </a:r>
            <a:r>
              <a:rPr lang="zh-CN" altLang="en-US" sz="2400" dirty="0" smtClean="0">
                <a:latin typeface="Times New Roman" panose="02020603050405020304" pitchFamily="18" charset="0"/>
                <a:ea typeface="楷体" panose="02010609060101010101" pitchFamily="49" charset="-122"/>
              </a:rPr>
              <a:t>。</a:t>
            </a:r>
            <a:endParaRPr lang="en-US" altLang="zh-CN" sz="2400" dirty="0" smtClean="0">
              <a:latin typeface="Times New Roman" panose="02020603050405020304" pitchFamily="18" charset="0"/>
              <a:ea typeface="楷体" panose="02010609060101010101" pitchFamily="49" charset="-122"/>
            </a:endParaRPr>
          </a:p>
          <a:p>
            <a:r>
              <a:rPr lang="en-US" altLang="zh-CN" sz="2400" dirty="0" smtClean="0">
                <a:latin typeface="Times New Roman" panose="02020603050405020304" pitchFamily="18" charset="0"/>
                <a:ea typeface="楷体" panose="02010609060101010101" pitchFamily="49" charset="-122"/>
              </a:rPr>
              <a:t>3</a:t>
            </a:r>
            <a:r>
              <a:rPr lang="zh-CN" altLang="en-US" sz="2400" dirty="0">
                <a:latin typeface="Times New Roman" panose="02020603050405020304" pitchFamily="18" charset="0"/>
                <a:ea typeface="楷体" panose="02010609060101010101" pitchFamily="49" charset="-122"/>
              </a:rPr>
              <a:t>、运行下述代码。</a:t>
            </a:r>
            <a:endParaRPr lang="zh-CN" altLang="en-US" sz="2400" dirty="0">
              <a:latin typeface="Times New Roman" panose="02020603050405020304" pitchFamily="18" charset="0"/>
              <a:ea typeface="楷体" panose="02010609060101010101" pitchFamily="49" charset="-122"/>
            </a:endParaRPr>
          </a:p>
        </p:txBody>
      </p:sp>
      <p:pic>
        <p:nvPicPr>
          <p:cNvPr id="8" name="图片 7"/>
          <p:cNvPicPr>
            <a:picLocks noChangeAspect="1"/>
          </p:cNvPicPr>
          <p:nvPr/>
        </p:nvPicPr>
        <p:blipFill>
          <a:blip r:embed="rId2">
            <a:clrChange>
              <a:clrFrom>
                <a:srgbClr val="FFFFFF"/>
              </a:clrFrom>
              <a:clrTo>
                <a:srgbClr val="FFFFFF">
                  <a:alpha val="0"/>
                </a:srgbClr>
              </a:clrTo>
            </a:clrChange>
          </a:blip>
          <a:stretch>
            <a:fillRect/>
          </a:stretch>
        </p:blipFill>
        <p:spPr>
          <a:xfrm>
            <a:off x="986707" y="5330926"/>
            <a:ext cx="9062457" cy="1061111"/>
          </a:xfrm>
          <a:prstGeom prst="rect">
            <a:avLst/>
          </a:prstGeom>
        </p:spPr>
      </p:pic>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904829" y="988672"/>
            <a:ext cx="9200100" cy="5255917"/>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480" y="783843"/>
            <a:ext cx="10218056" cy="769441"/>
          </a:xfrm>
          <a:prstGeom prst="rect">
            <a:avLst/>
          </a:prstGeom>
          <a:noFill/>
        </p:spPr>
        <p:txBody>
          <a:bodyPr wrap="square" rtlCol="0">
            <a:spAutoFit/>
          </a:bodyPr>
          <a:lstStyle/>
          <a:p>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二、线性回归模型的基本假设</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为了</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方便地进行模型的参数估计及检验，对线性回归模型进行如下基本假设</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b="1"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850900" y="1562735"/>
            <a:ext cx="7660640" cy="2399665"/>
          </a:xfrm>
          <a:prstGeom prst="rect">
            <a:avLst/>
          </a:prstGeom>
        </p:spPr>
      </p:pic>
      <p:pic>
        <p:nvPicPr>
          <p:cNvPr id="10" name="图片 9"/>
          <p:cNvPicPr>
            <a:picLocks noChangeAspect="1"/>
          </p:cNvPicPr>
          <p:nvPr/>
        </p:nvPicPr>
        <p:blipFill>
          <a:blip r:embed="rId2"/>
          <a:stretch>
            <a:fillRect/>
          </a:stretch>
        </p:blipFill>
        <p:spPr>
          <a:xfrm>
            <a:off x="850900" y="4028440"/>
            <a:ext cx="7492365" cy="1942465"/>
          </a:xfrm>
          <a:prstGeom prst="rect">
            <a:avLst/>
          </a:prstGeom>
        </p:spPr>
      </p:pic>
      <p:sp>
        <p:nvSpPr>
          <p:cNvPr id="3" name="文本框 2"/>
          <p:cNvSpPr txBox="1"/>
          <p:nvPr/>
        </p:nvSpPr>
        <p:spPr>
          <a:xfrm>
            <a:off x="8434070" y="4544060"/>
            <a:ext cx="3680460" cy="1658620"/>
          </a:xfrm>
          <a:prstGeom prst="rect">
            <a:avLst/>
          </a:prstGeom>
          <a:noFill/>
        </p:spPr>
        <p:txBody>
          <a:bodyPr wrap="square" rtlCol="0" anchor="t">
            <a:noAutofit/>
          </a:bodyPr>
          <a:p>
            <a:r>
              <a:rPr lang="zh-CN" altLang="en-US">
                <a:latin typeface="楷体" panose="02010609060101010101" pitchFamily="49" charset="-122"/>
                <a:ea typeface="楷体" panose="02010609060101010101" pitchFamily="49" charset="-122"/>
                <a:cs typeface="楷体" panose="02010609060101010101" pitchFamily="49" charset="-122"/>
              </a:rPr>
              <a:t>其中条件 1 和 2 是为了最小二乘估计，条件 3 是为了假设检验过程中研究估计</a:t>
            </a:r>
            <a:endParaRPr lang="zh-CN" altLang="en-US">
              <a:latin typeface="楷体" panose="02010609060101010101" pitchFamily="49" charset="-122"/>
              <a:ea typeface="楷体" panose="02010609060101010101" pitchFamily="49" charset="-122"/>
              <a:cs typeface="楷体" panose="02010609060101010101" pitchFamily="49" charset="-122"/>
            </a:endParaRPr>
          </a:p>
          <a:p>
            <a:r>
              <a:rPr lang="zh-CN" altLang="en-US">
                <a:latin typeface="楷体" panose="02010609060101010101" pitchFamily="49" charset="-122"/>
                <a:ea typeface="楷体" panose="02010609060101010101" pitchFamily="49" charset="-122"/>
                <a:cs typeface="楷体" panose="02010609060101010101" pitchFamily="49" charset="-122"/>
              </a:rPr>
              <a:t>量的分布，当然条件 3 也可以用于参数的极大似然估计。</a:t>
            </a:r>
            <a:endParaRPr lang="zh-CN" altLang="en-US">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dir="u"/>
  </p:transition>
</p:sld>
</file>

<file path=ppt/tags/tag1.xml><?xml version="1.0" encoding="utf-8"?>
<p:tagLst xmlns:p="http://schemas.openxmlformats.org/presentationml/2006/main">
  <p:tag name="commondata" val="eyJoZGlkIjoiOGVmMDA1YzYyODhlN2RiNWU0NTRhM2E2NDg3MzZkZjM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6998</Words>
  <Application>WPS 演示</Application>
  <PresentationFormat>宽屏</PresentationFormat>
  <Paragraphs>236</Paragraphs>
  <Slides>72</Slides>
  <Notes>2</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6</vt:i4>
      </vt:variant>
      <vt:variant>
        <vt:lpstr>幻灯片标题</vt:lpstr>
      </vt:variant>
      <vt:variant>
        <vt:i4>72</vt:i4>
      </vt:variant>
    </vt:vector>
  </HeadingPairs>
  <TitlesOfParts>
    <vt:vector size="95" baseType="lpstr">
      <vt:lpstr>Arial</vt:lpstr>
      <vt:lpstr>宋体</vt:lpstr>
      <vt:lpstr>Wingdings</vt:lpstr>
      <vt:lpstr>Calibri</vt:lpstr>
      <vt:lpstr>Calibri Light</vt:lpstr>
      <vt:lpstr>楷体</vt:lpstr>
      <vt:lpstr>微软雅黑</vt:lpstr>
      <vt:lpstr>Times New Roman</vt:lpstr>
      <vt:lpstr>Roboto</vt:lpstr>
      <vt:lpstr>Arial Unicode MS</vt:lpstr>
      <vt:lpstr>FandolSong-Regular-Identity-H</vt:lpstr>
      <vt:lpstr>Segoe Print</vt:lpstr>
      <vt:lpstr>Times New Roman Uni</vt:lpstr>
      <vt:lpstr>微软雅黑 Light</vt:lpstr>
      <vt:lpstr>等线 Light</vt:lpstr>
      <vt:lpstr>等线</vt:lpstr>
      <vt:lpstr>Office 主题</vt:lpstr>
      <vt:lpstr>Equation.AxMath</vt:lpstr>
      <vt:lpstr>Equation.AxMath</vt:lpstr>
      <vt:lpstr>Equation.AxMath</vt:lpstr>
      <vt:lpstr>Equation.AxMath</vt:lpstr>
      <vt:lpstr>Equation.AxMath</vt:lpstr>
      <vt:lpstr>Equation.AxMath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郭</cp:lastModifiedBy>
  <cp:revision>309</cp:revision>
  <dcterms:created xsi:type="dcterms:W3CDTF">2015-07-17T02:38:00Z</dcterms:created>
  <dcterms:modified xsi:type="dcterms:W3CDTF">2024-02-20T10:19:31Z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0A1E031E3DCF43DBA3A2139DC910633F_12</vt:lpwstr>
  </property>
</Properties>
</file>